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3" r:id="rId12"/>
    <p:sldId id="275" r:id="rId13"/>
    <p:sldId id="278" r:id="rId14"/>
    <p:sldId id="279" r:id="rId15"/>
    <p:sldId id="280" r:id="rId16"/>
    <p:sldId id="276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9" r:id="rId25"/>
    <p:sldId id="288" r:id="rId26"/>
    <p:sldId id="290" r:id="rId27"/>
    <p:sldId id="317" r:id="rId28"/>
    <p:sldId id="291" r:id="rId29"/>
    <p:sldId id="277" r:id="rId30"/>
    <p:sldId id="292" r:id="rId31"/>
    <p:sldId id="293" r:id="rId32"/>
    <p:sldId id="294" r:id="rId33"/>
    <p:sldId id="296" r:id="rId34"/>
    <p:sldId id="297" r:id="rId35"/>
    <p:sldId id="295" r:id="rId36"/>
    <p:sldId id="298" r:id="rId37"/>
    <p:sldId id="299" r:id="rId38"/>
    <p:sldId id="300" r:id="rId39"/>
    <p:sldId id="301" r:id="rId40"/>
    <p:sldId id="316" r:id="rId41"/>
    <p:sldId id="302" r:id="rId42"/>
    <p:sldId id="303" r:id="rId43"/>
    <p:sldId id="304" r:id="rId44"/>
    <p:sldId id="305" r:id="rId45"/>
    <p:sldId id="306" r:id="rId46"/>
    <p:sldId id="259" r:id="rId4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1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577" autoAdjust="0"/>
  </p:normalViewPr>
  <p:slideViewPr>
    <p:cSldViewPr>
      <p:cViewPr varScale="1">
        <p:scale>
          <a:sx n="103" d="100"/>
          <a:sy n="103" d="100"/>
        </p:scale>
        <p:origin x="-177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B071F6-4001-4E86-8710-91275D718FF7}" type="datetimeFigureOut">
              <a:rPr lang="pl-PL" smtClean="0"/>
              <a:pPr/>
              <a:t>2021-06-22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5BB672-160D-4E33-839D-680D7718DC8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142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BB672-160D-4E33-839D-680D7718DC8A}" type="slidenum">
              <a:rPr lang="pl-PL" smtClean="0"/>
              <a:pPr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6104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FBA1C-B762-4561-A234-178E8E202241}" type="datetimeFigureOut">
              <a:rPr lang="pl-PL" smtClean="0"/>
              <a:pPr/>
              <a:t>2021-06-22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CCF9-51D9-4660-B2DC-04014D392ED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FBA1C-B762-4561-A234-178E8E202241}" type="datetimeFigureOut">
              <a:rPr lang="pl-PL" smtClean="0"/>
              <a:pPr/>
              <a:t>2021-06-22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CCF9-51D9-4660-B2DC-04014D392ED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FBA1C-B762-4561-A234-178E8E202241}" type="datetimeFigureOut">
              <a:rPr lang="pl-PL" smtClean="0"/>
              <a:pPr/>
              <a:t>2021-06-22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CCF9-51D9-4660-B2DC-04014D392ED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FBA1C-B762-4561-A234-178E8E202241}" type="datetimeFigureOut">
              <a:rPr lang="pl-PL" smtClean="0"/>
              <a:pPr/>
              <a:t>2021-06-22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CCF9-51D9-4660-B2DC-04014D392ED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FBA1C-B762-4561-A234-178E8E202241}" type="datetimeFigureOut">
              <a:rPr lang="pl-PL" smtClean="0"/>
              <a:pPr/>
              <a:t>2021-06-22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CCF9-51D9-4660-B2DC-04014D392ED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FBA1C-B762-4561-A234-178E8E202241}" type="datetimeFigureOut">
              <a:rPr lang="pl-PL" smtClean="0"/>
              <a:pPr/>
              <a:t>2021-06-22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CCF9-51D9-4660-B2DC-04014D392ED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FBA1C-B762-4561-A234-178E8E202241}" type="datetimeFigureOut">
              <a:rPr lang="pl-PL" smtClean="0"/>
              <a:pPr/>
              <a:t>2021-06-22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CCF9-51D9-4660-B2DC-04014D392ED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FBA1C-B762-4561-A234-178E8E202241}" type="datetimeFigureOut">
              <a:rPr lang="pl-PL" smtClean="0"/>
              <a:pPr/>
              <a:t>2021-06-22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CCF9-51D9-4660-B2DC-04014D392ED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FBA1C-B762-4561-A234-178E8E202241}" type="datetimeFigureOut">
              <a:rPr lang="pl-PL" smtClean="0"/>
              <a:pPr/>
              <a:t>2021-06-22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CCF9-51D9-4660-B2DC-04014D392ED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FBA1C-B762-4561-A234-178E8E202241}" type="datetimeFigureOut">
              <a:rPr lang="pl-PL" smtClean="0"/>
              <a:pPr/>
              <a:t>2021-06-22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CCF9-51D9-4660-B2DC-04014D392ED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FBA1C-B762-4561-A234-178E8E202241}" type="datetimeFigureOut">
              <a:rPr lang="pl-PL" smtClean="0"/>
              <a:pPr/>
              <a:t>2021-06-22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CCF9-51D9-4660-B2DC-04014D392ED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FBA1C-B762-4561-A234-178E8E202241}" type="datetimeFigureOut">
              <a:rPr lang="pl-PL" smtClean="0"/>
              <a:pPr/>
              <a:t>2021-06-22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CCCF9-51D9-4660-B2DC-04014D392ED3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tiff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3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tiff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3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4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4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6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a 8"/>
          <p:cNvGrpSpPr/>
          <p:nvPr/>
        </p:nvGrpSpPr>
        <p:grpSpPr>
          <a:xfrm>
            <a:off x="0" y="-27384"/>
            <a:ext cx="9144000" cy="5948572"/>
            <a:chOff x="0" y="-27384"/>
            <a:chExt cx="9144000" cy="5948572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63888" y="-27384"/>
              <a:ext cx="5580112" cy="4137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4149080"/>
              <a:ext cx="9144000" cy="254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0" name="Picture 6" descr="C:\Users\m.sikora\Desktop\kisan_logo_claim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79712" y="5229200"/>
              <a:ext cx="5112568" cy="691988"/>
            </a:xfrm>
            <a:prstGeom prst="rect">
              <a:avLst/>
            </a:prstGeom>
            <a:noFill/>
          </p:spPr>
        </p:pic>
      </p:grp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323528" y="2564904"/>
            <a:ext cx="4536504" cy="1323578"/>
          </a:xfrm>
        </p:spPr>
        <p:txBody>
          <a:bodyPr>
            <a:noAutofit/>
          </a:bodyPr>
          <a:lstStyle/>
          <a:p>
            <a:r>
              <a:rPr lang="pl-PL" sz="3200" i="1" dirty="0"/>
              <a:t>Ogrzewanie podłogowe </a:t>
            </a:r>
            <a:r>
              <a:rPr lang="pl-PL" sz="3200" i="1" dirty="0" smtClean="0"/>
              <a:t/>
            </a:r>
            <a:br>
              <a:rPr lang="pl-PL" sz="3200" i="1" dirty="0" smtClean="0"/>
            </a:br>
            <a:r>
              <a:rPr lang="pl-PL" sz="3200" i="1" dirty="0" smtClean="0"/>
              <a:t>w </a:t>
            </a:r>
            <a:r>
              <a:rPr lang="pl-PL" sz="3200" i="1" dirty="0"/>
              <a:t>systemie </a:t>
            </a:r>
            <a:r>
              <a:rPr lang="pl-PL" sz="3200" i="1" dirty="0" err="1"/>
              <a:t>Kisan</a:t>
            </a:r>
            <a:r>
              <a:rPr lang="pl-PL" sz="3200" i="1" dirty="0"/>
              <a:t> </a:t>
            </a:r>
            <a:r>
              <a:rPr lang="pl-PL" sz="3200" i="1" dirty="0" smtClean="0"/>
              <a:t>Comfort</a:t>
            </a:r>
            <a:endParaRPr lang="pl-PL" sz="3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a 14"/>
          <p:cNvGrpSpPr/>
          <p:nvPr/>
        </p:nvGrpSpPr>
        <p:grpSpPr>
          <a:xfrm>
            <a:off x="0" y="449288"/>
            <a:ext cx="9144000" cy="6198586"/>
            <a:chOff x="0" y="449288"/>
            <a:chExt cx="9144000" cy="6198586"/>
          </a:xfrm>
        </p:grpSpPr>
        <p:grpSp>
          <p:nvGrpSpPr>
            <p:cNvPr id="10" name="Grupa 8"/>
            <p:cNvGrpSpPr/>
            <p:nvPr/>
          </p:nvGrpSpPr>
          <p:grpSpPr>
            <a:xfrm>
              <a:off x="0" y="6309320"/>
              <a:ext cx="9144000" cy="338554"/>
              <a:chOff x="0" y="6330806"/>
              <a:chExt cx="9144000" cy="338554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6381328"/>
                <a:ext cx="9144000" cy="2547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pole tekstowe 13"/>
              <p:cNvSpPr txBox="1"/>
              <p:nvPr/>
            </p:nvSpPr>
            <p:spPr>
              <a:xfrm>
                <a:off x="7452320" y="6330806"/>
                <a:ext cx="13421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600" b="1" dirty="0" err="1" smtClean="0">
                    <a:solidFill>
                      <a:schemeClr val="bg1"/>
                    </a:solidFill>
                  </a:rPr>
                  <a:t>www.kisan.pl</a:t>
                </a:r>
                <a:endParaRPr lang="pl-PL" sz="16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Picture 6" descr="C:\Users\m.sikora\Desktop\kisan_logo_claim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2120" y="449288"/>
              <a:ext cx="3096344" cy="419091"/>
            </a:xfrm>
            <a:prstGeom prst="rect">
              <a:avLst/>
            </a:prstGeom>
            <a:noFill/>
          </p:spPr>
        </p:pic>
      </p:grpSp>
      <p:cxnSp>
        <p:nvCxnSpPr>
          <p:cNvPr id="16" name="Łącznik prosty 15"/>
          <p:cNvCxnSpPr/>
          <p:nvPr/>
        </p:nvCxnSpPr>
        <p:spPr>
          <a:xfrm>
            <a:off x="3635896" y="1268760"/>
            <a:ext cx="0" cy="720080"/>
          </a:xfrm>
          <a:prstGeom prst="line">
            <a:avLst/>
          </a:prstGeom>
          <a:ln w="28575">
            <a:solidFill>
              <a:srgbClr val="FF0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3923928" y="1268760"/>
            <a:ext cx="1685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i="1" dirty="0" smtClean="0"/>
              <a:t>             </a:t>
            </a:r>
            <a:endParaRPr lang="pl-PL" sz="4000" i="1" dirty="0"/>
          </a:p>
        </p:txBody>
      </p:sp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707904" y="1124744"/>
            <a:ext cx="5184576" cy="936104"/>
          </a:xfrm>
        </p:spPr>
        <p:txBody>
          <a:bodyPr>
            <a:noAutofit/>
          </a:bodyPr>
          <a:lstStyle/>
          <a:p>
            <a:pPr algn="l"/>
            <a:r>
              <a:rPr lang="pl-PL" sz="2600" i="1" dirty="0"/>
              <a:t>Okładziny podłogi i ich opór cieplny </a:t>
            </a:r>
          </a:p>
        </p:txBody>
      </p:sp>
      <p:sp>
        <p:nvSpPr>
          <p:cNvPr id="21" name="Symbol zastępczy zawartości 20"/>
          <p:cNvSpPr>
            <a:spLocks noGrp="1"/>
          </p:cNvSpPr>
          <p:nvPr>
            <p:ph idx="1"/>
          </p:nvPr>
        </p:nvSpPr>
        <p:spPr>
          <a:xfrm>
            <a:off x="683568" y="2348880"/>
            <a:ext cx="7632848" cy="38884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500" dirty="0"/>
          </a:p>
          <a:p>
            <a:endParaRPr lang="pl-PL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94" y="2181646"/>
            <a:ext cx="7602812" cy="4127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589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a 14"/>
          <p:cNvGrpSpPr/>
          <p:nvPr/>
        </p:nvGrpSpPr>
        <p:grpSpPr>
          <a:xfrm>
            <a:off x="0" y="449288"/>
            <a:ext cx="9144000" cy="6198586"/>
            <a:chOff x="0" y="449288"/>
            <a:chExt cx="9144000" cy="6198586"/>
          </a:xfrm>
        </p:grpSpPr>
        <p:grpSp>
          <p:nvGrpSpPr>
            <p:cNvPr id="10" name="Grupa 8"/>
            <p:cNvGrpSpPr/>
            <p:nvPr/>
          </p:nvGrpSpPr>
          <p:grpSpPr>
            <a:xfrm>
              <a:off x="0" y="6309320"/>
              <a:ext cx="9144000" cy="338554"/>
              <a:chOff x="0" y="6330806"/>
              <a:chExt cx="9144000" cy="338554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6381328"/>
                <a:ext cx="9144000" cy="2547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pole tekstowe 13"/>
              <p:cNvSpPr txBox="1"/>
              <p:nvPr/>
            </p:nvSpPr>
            <p:spPr>
              <a:xfrm>
                <a:off x="7452320" y="6330806"/>
                <a:ext cx="13421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600" b="1" dirty="0" err="1" smtClean="0">
                    <a:solidFill>
                      <a:schemeClr val="bg1"/>
                    </a:solidFill>
                  </a:rPr>
                  <a:t>www.kisan.pl</a:t>
                </a:r>
                <a:endParaRPr lang="pl-PL" sz="16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Picture 6" descr="C:\Users\m.sikora\Desktop\kisan_logo_claim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2120" y="449288"/>
              <a:ext cx="3096344" cy="419091"/>
            </a:xfrm>
            <a:prstGeom prst="rect">
              <a:avLst/>
            </a:prstGeom>
            <a:noFill/>
          </p:spPr>
        </p:pic>
      </p:grpSp>
      <p:cxnSp>
        <p:nvCxnSpPr>
          <p:cNvPr id="16" name="Łącznik prosty 15"/>
          <p:cNvCxnSpPr/>
          <p:nvPr/>
        </p:nvCxnSpPr>
        <p:spPr>
          <a:xfrm>
            <a:off x="3635896" y="1268760"/>
            <a:ext cx="0" cy="720080"/>
          </a:xfrm>
          <a:prstGeom prst="line">
            <a:avLst/>
          </a:prstGeom>
          <a:ln w="28575">
            <a:solidFill>
              <a:srgbClr val="FF0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3923928" y="1268760"/>
            <a:ext cx="1685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i="1" dirty="0" smtClean="0"/>
              <a:t>             </a:t>
            </a:r>
            <a:endParaRPr lang="pl-PL" sz="4000" i="1" dirty="0"/>
          </a:p>
        </p:txBody>
      </p:sp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707904" y="1124744"/>
            <a:ext cx="5184576" cy="936104"/>
          </a:xfrm>
        </p:spPr>
        <p:txBody>
          <a:bodyPr>
            <a:noAutofit/>
          </a:bodyPr>
          <a:lstStyle/>
          <a:p>
            <a:pPr algn="l"/>
            <a:r>
              <a:rPr lang="pl-PL" sz="2800" i="1" dirty="0"/>
              <a:t>Zalecenia montażowe</a:t>
            </a:r>
          </a:p>
        </p:txBody>
      </p:sp>
      <p:sp>
        <p:nvSpPr>
          <p:cNvPr id="21" name="Symbol zastępczy zawartości 20"/>
          <p:cNvSpPr>
            <a:spLocks noGrp="1"/>
          </p:cNvSpPr>
          <p:nvPr>
            <p:ph idx="1"/>
          </p:nvPr>
        </p:nvSpPr>
        <p:spPr>
          <a:xfrm>
            <a:off x="683568" y="2348880"/>
            <a:ext cx="7632848" cy="38884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500" dirty="0"/>
          </a:p>
          <a:p>
            <a:endParaRPr lang="pl-PL" sz="1400" dirty="0"/>
          </a:p>
        </p:txBody>
      </p:sp>
      <p:sp>
        <p:nvSpPr>
          <p:cNvPr id="2" name="Prostokąt 1"/>
          <p:cNvSpPr/>
          <p:nvPr/>
        </p:nvSpPr>
        <p:spPr>
          <a:xfrm>
            <a:off x="827584" y="2204864"/>
            <a:ext cx="75608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/>
              <a:t>Przy systemach z mokrą wylewką </a:t>
            </a:r>
          </a:p>
          <a:p>
            <a:pPr algn="ctr"/>
            <a:r>
              <a:rPr lang="pl-PL" sz="2400" b="1" dirty="0">
                <a:solidFill>
                  <a:schemeClr val="accent2">
                    <a:lumMod val="50000"/>
                  </a:schemeClr>
                </a:solidFill>
              </a:rPr>
              <a:t>norma PN-EN 1264 </a:t>
            </a:r>
          </a:p>
          <a:p>
            <a:pPr algn="ctr"/>
            <a:r>
              <a:rPr lang="pl-PL" sz="2400" dirty="0"/>
              <a:t>dotycząca </a:t>
            </a:r>
            <a:r>
              <a:rPr lang="pl-PL" sz="2400" dirty="0" err="1"/>
              <a:t>ogrzewań</a:t>
            </a:r>
            <a:r>
              <a:rPr lang="pl-PL" sz="2400" dirty="0"/>
              <a:t> podłogowych narzuca ograniczenia w zakresie płyt grzewczych:</a:t>
            </a:r>
          </a:p>
          <a:p>
            <a:pPr algn="ctr"/>
            <a:endParaRPr lang="pl-PL" sz="2400" dirty="0"/>
          </a:p>
          <a:p>
            <a:pPr algn="ctr"/>
            <a:r>
              <a:rPr lang="pl-PL" sz="2400" dirty="0"/>
              <a:t>maksymalna wielkość płyty grzewczej – </a:t>
            </a:r>
            <a:r>
              <a:rPr lang="pl-PL" sz="2400" b="1" dirty="0"/>
              <a:t>40 m</a:t>
            </a:r>
            <a:r>
              <a:rPr lang="pl-PL" sz="2400" b="1" baseline="30000" dirty="0"/>
              <a:t>2</a:t>
            </a:r>
          </a:p>
          <a:p>
            <a:pPr algn="ctr"/>
            <a:endParaRPr lang="pl-PL" sz="2400" dirty="0"/>
          </a:p>
          <a:p>
            <a:pPr algn="ctr"/>
            <a:r>
              <a:rPr lang="pl-PL" sz="2400" dirty="0"/>
              <a:t>maksymalna długość dłuższego boku – </a:t>
            </a:r>
            <a:r>
              <a:rPr lang="pl-PL" sz="2400" b="1" dirty="0"/>
              <a:t>8 m</a:t>
            </a:r>
          </a:p>
          <a:p>
            <a:pPr algn="ctr"/>
            <a:endParaRPr lang="pl-PL" sz="2400" dirty="0"/>
          </a:p>
          <a:p>
            <a:pPr algn="ctr"/>
            <a:r>
              <a:rPr lang="pl-PL" sz="2400" dirty="0"/>
              <a:t>maksymalny stosunek boków - </a:t>
            </a:r>
            <a:r>
              <a:rPr lang="pl-PL" sz="2400" b="1" dirty="0"/>
              <a:t>2:1 </a:t>
            </a:r>
          </a:p>
        </p:txBody>
      </p:sp>
    </p:spTree>
    <p:extLst>
      <p:ext uri="{BB962C8B-B14F-4D97-AF65-F5344CB8AC3E}">
        <p14:creationId xmlns:p14="http://schemas.microsoft.com/office/powerpoint/2010/main" val="148417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a 14"/>
          <p:cNvGrpSpPr/>
          <p:nvPr/>
        </p:nvGrpSpPr>
        <p:grpSpPr>
          <a:xfrm>
            <a:off x="0" y="449288"/>
            <a:ext cx="9144000" cy="6198586"/>
            <a:chOff x="0" y="449288"/>
            <a:chExt cx="9144000" cy="6198586"/>
          </a:xfrm>
        </p:grpSpPr>
        <p:grpSp>
          <p:nvGrpSpPr>
            <p:cNvPr id="10" name="Grupa 8"/>
            <p:cNvGrpSpPr/>
            <p:nvPr/>
          </p:nvGrpSpPr>
          <p:grpSpPr>
            <a:xfrm>
              <a:off x="0" y="6309320"/>
              <a:ext cx="9144000" cy="338554"/>
              <a:chOff x="0" y="6330806"/>
              <a:chExt cx="9144000" cy="338554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6381328"/>
                <a:ext cx="9144000" cy="2547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pole tekstowe 13"/>
              <p:cNvSpPr txBox="1"/>
              <p:nvPr/>
            </p:nvSpPr>
            <p:spPr>
              <a:xfrm>
                <a:off x="7452320" y="6330806"/>
                <a:ext cx="13421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600" b="1" dirty="0" err="1" smtClean="0">
                    <a:solidFill>
                      <a:schemeClr val="bg1"/>
                    </a:solidFill>
                  </a:rPr>
                  <a:t>www.kisan.pl</a:t>
                </a:r>
                <a:endParaRPr lang="pl-PL" sz="16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Picture 6" descr="C:\Users\m.sikora\Desktop\kisan_logo_claim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2120" y="449288"/>
              <a:ext cx="3096344" cy="419091"/>
            </a:xfrm>
            <a:prstGeom prst="rect">
              <a:avLst/>
            </a:prstGeom>
            <a:noFill/>
          </p:spPr>
        </p:pic>
      </p:grpSp>
      <p:cxnSp>
        <p:nvCxnSpPr>
          <p:cNvPr id="16" name="Łącznik prosty 15"/>
          <p:cNvCxnSpPr/>
          <p:nvPr/>
        </p:nvCxnSpPr>
        <p:spPr>
          <a:xfrm>
            <a:off x="3635896" y="1268760"/>
            <a:ext cx="0" cy="720080"/>
          </a:xfrm>
          <a:prstGeom prst="line">
            <a:avLst/>
          </a:prstGeom>
          <a:ln w="28575">
            <a:solidFill>
              <a:srgbClr val="FF0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3923928" y="1268760"/>
            <a:ext cx="1685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i="1" dirty="0" smtClean="0"/>
              <a:t>             </a:t>
            </a:r>
            <a:endParaRPr lang="pl-PL" sz="4000" i="1" dirty="0"/>
          </a:p>
        </p:txBody>
      </p:sp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707904" y="1124744"/>
            <a:ext cx="5184576" cy="936104"/>
          </a:xfrm>
        </p:spPr>
        <p:txBody>
          <a:bodyPr>
            <a:noAutofit/>
          </a:bodyPr>
          <a:lstStyle/>
          <a:p>
            <a:pPr algn="l"/>
            <a:r>
              <a:rPr lang="pl-PL" sz="2800" i="1" dirty="0"/>
              <a:t>Elementy systemu</a:t>
            </a:r>
          </a:p>
        </p:txBody>
      </p:sp>
      <p:sp>
        <p:nvSpPr>
          <p:cNvPr id="21" name="Symbol zastępczy zawartości 20"/>
          <p:cNvSpPr>
            <a:spLocks noGrp="1"/>
          </p:cNvSpPr>
          <p:nvPr>
            <p:ph idx="1"/>
          </p:nvPr>
        </p:nvSpPr>
        <p:spPr>
          <a:xfrm>
            <a:off x="372527" y="5332620"/>
            <a:ext cx="8398946" cy="10272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800" dirty="0" smtClean="0"/>
              <a:t>Współczynnik </a:t>
            </a:r>
            <a:r>
              <a:rPr lang="pl-PL" sz="1800" dirty="0"/>
              <a:t>przewodzenia ciepła </a:t>
            </a:r>
            <a:r>
              <a:rPr lang="pl-PL" sz="1800" b="1" dirty="0" err="1"/>
              <a:t>λ</a:t>
            </a:r>
            <a:r>
              <a:rPr lang="pl-PL" sz="1800" b="1" baseline="-25000" dirty="0" err="1"/>
              <a:t>D</a:t>
            </a:r>
            <a:r>
              <a:rPr lang="pl-PL" sz="1800" b="1" dirty="0"/>
              <a:t> ≤ 0,038 </a:t>
            </a:r>
            <a:r>
              <a:rPr lang="pl-PL" sz="1800" b="1" dirty="0" smtClean="0"/>
              <a:t>W/</a:t>
            </a:r>
            <a:r>
              <a:rPr lang="pl-PL" sz="1800" b="1" dirty="0" err="1" smtClean="0"/>
              <a:t>m·K</a:t>
            </a:r>
            <a:endParaRPr lang="pl-PL" sz="1800" b="1" dirty="0"/>
          </a:p>
          <a:p>
            <a:pPr marL="0" indent="0">
              <a:buNone/>
            </a:pPr>
            <a:r>
              <a:rPr lang="pl-PL" sz="1800" dirty="0"/>
              <a:t>Dostępne grubości – </a:t>
            </a:r>
            <a:r>
              <a:rPr lang="pl-PL" sz="1800" b="1" dirty="0"/>
              <a:t>3 cm i 5 cm</a:t>
            </a:r>
          </a:p>
          <a:p>
            <a:pPr marL="0" indent="0">
              <a:buNone/>
            </a:pPr>
            <a:r>
              <a:rPr lang="pl-PL" sz="1800" dirty="0"/>
              <a:t>Płyta ma zastosowanie w systemach </a:t>
            </a:r>
            <a:r>
              <a:rPr lang="pl-PL" sz="1800" b="1" dirty="0" err="1"/>
              <a:t>Kisan</a:t>
            </a:r>
            <a:r>
              <a:rPr lang="pl-PL" sz="1800" b="1" dirty="0"/>
              <a:t> Comfort </a:t>
            </a:r>
            <a:r>
              <a:rPr lang="pl-PL" sz="1800" b="1" dirty="0" err="1" smtClean="0"/>
              <a:t>Floor</a:t>
            </a:r>
            <a:r>
              <a:rPr lang="pl-PL" sz="1800" b="1" dirty="0" smtClean="0"/>
              <a:t>: Standard</a:t>
            </a:r>
            <a:r>
              <a:rPr lang="pl-PL" sz="1800" b="1" dirty="0"/>
              <a:t>, Standard Plus, </a:t>
            </a:r>
            <a:r>
              <a:rPr lang="pl-PL" sz="1800" b="1" dirty="0" err="1"/>
              <a:t>Easy</a:t>
            </a:r>
            <a:endParaRPr lang="pl-PL" sz="1800" b="1" dirty="0"/>
          </a:p>
        </p:txBody>
      </p:sp>
      <p:sp>
        <p:nvSpPr>
          <p:cNvPr id="2" name="Prostokąt 1"/>
          <p:cNvSpPr/>
          <p:nvPr/>
        </p:nvSpPr>
        <p:spPr>
          <a:xfrm>
            <a:off x="3681914" y="2204864"/>
            <a:ext cx="511256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 smtClean="0"/>
              <a:t>Płyta systemowa ogrzewania podłogowego </a:t>
            </a:r>
            <a:br>
              <a:rPr lang="pl-PL" b="1" dirty="0" smtClean="0"/>
            </a:br>
            <a:r>
              <a:rPr lang="pl-PL" b="1" dirty="0" smtClean="0"/>
              <a:t>w systemie mokrym.</a:t>
            </a:r>
          </a:p>
          <a:p>
            <a:endParaRPr lang="pl-PL" sz="400" dirty="0" smtClean="0"/>
          </a:p>
          <a:p>
            <a:r>
              <a:rPr lang="pl-PL" dirty="0" smtClean="0"/>
              <a:t>Płyta jest wykonana z pasów styropianowych, oklejonych jednostronnie laminatem folii polietylenowej metalizowanej o grubości 0,13 mm.</a:t>
            </a:r>
          </a:p>
          <a:p>
            <a:r>
              <a:rPr lang="pl-PL" dirty="0" smtClean="0"/>
              <a:t>Krawędzie płyt posiadają z jednej strony zakład z folii dający możliwość szczelnego połączenia.</a:t>
            </a:r>
          </a:p>
          <a:p>
            <a:r>
              <a:rPr lang="pl-PL" dirty="0" smtClean="0"/>
              <a:t>Nadrukowana siatka na wierzchniej stronie płyty o module 5 cm, pomaga w precyzyjnym ułożeniu rury na płycie, jak i w cięciu płyty.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1" y="2636911"/>
            <a:ext cx="3545103" cy="238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92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a 14"/>
          <p:cNvGrpSpPr/>
          <p:nvPr/>
        </p:nvGrpSpPr>
        <p:grpSpPr>
          <a:xfrm>
            <a:off x="0" y="449288"/>
            <a:ext cx="9144000" cy="6198586"/>
            <a:chOff x="0" y="449288"/>
            <a:chExt cx="9144000" cy="6198586"/>
          </a:xfrm>
        </p:grpSpPr>
        <p:grpSp>
          <p:nvGrpSpPr>
            <p:cNvPr id="10" name="Grupa 8"/>
            <p:cNvGrpSpPr/>
            <p:nvPr/>
          </p:nvGrpSpPr>
          <p:grpSpPr>
            <a:xfrm>
              <a:off x="0" y="6309320"/>
              <a:ext cx="9144000" cy="338554"/>
              <a:chOff x="0" y="6330806"/>
              <a:chExt cx="9144000" cy="338554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6381328"/>
                <a:ext cx="9144000" cy="2547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pole tekstowe 13"/>
              <p:cNvSpPr txBox="1"/>
              <p:nvPr/>
            </p:nvSpPr>
            <p:spPr>
              <a:xfrm>
                <a:off x="7452320" y="6330806"/>
                <a:ext cx="13421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600" b="1" dirty="0" err="1" smtClean="0">
                    <a:solidFill>
                      <a:schemeClr val="bg1"/>
                    </a:solidFill>
                  </a:rPr>
                  <a:t>www.kisan.pl</a:t>
                </a:r>
                <a:endParaRPr lang="pl-PL" sz="16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Picture 6" descr="C:\Users\m.sikora\Desktop\kisan_logo_claim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2120" y="449288"/>
              <a:ext cx="3096344" cy="419091"/>
            </a:xfrm>
            <a:prstGeom prst="rect">
              <a:avLst/>
            </a:prstGeom>
            <a:noFill/>
          </p:spPr>
        </p:pic>
      </p:grpSp>
      <p:cxnSp>
        <p:nvCxnSpPr>
          <p:cNvPr id="16" name="Łącznik prosty 15"/>
          <p:cNvCxnSpPr/>
          <p:nvPr/>
        </p:nvCxnSpPr>
        <p:spPr>
          <a:xfrm>
            <a:off x="3635896" y="1268760"/>
            <a:ext cx="0" cy="720080"/>
          </a:xfrm>
          <a:prstGeom prst="line">
            <a:avLst/>
          </a:prstGeom>
          <a:ln w="28575">
            <a:solidFill>
              <a:srgbClr val="FF0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3923928" y="1268760"/>
            <a:ext cx="1685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i="1" dirty="0" smtClean="0"/>
              <a:t>             </a:t>
            </a:r>
            <a:endParaRPr lang="pl-PL" sz="4000" i="1" dirty="0"/>
          </a:p>
        </p:txBody>
      </p:sp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707904" y="1124744"/>
            <a:ext cx="5184576" cy="936104"/>
          </a:xfrm>
        </p:spPr>
        <p:txBody>
          <a:bodyPr>
            <a:noAutofit/>
          </a:bodyPr>
          <a:lstStyle/>
          <a:p>
            <a:pPr algn="l"/>
            <a:r>
              <a:rPr lang="pl-PL" sz="2800" i="1" dirty="0"/>
              <a:t>Elementy systemu</a:t>
            </a:r>
          </a:p>
        </p:txBody>
      </p:sp>
      <p:sp>
        <p:nvSpPr>
          <p:cNvPr id="21" name="Symbol zastępczy zawartości 20"/>
          <p:cNvSpPr>
            <a:spLocks noGrp="1"/>
          </p:cNvSpPr>
          <p:nvPr>
            <p:ph idx="1"/>
          </p:nvPr>
        </p:nvSpPr>
        <p:spPr>
          <a:xfrm>
            <a:off x="372527" y="5638457"/>
            <a:ext cx="8398946" cy="10272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800" dirty="0" smtClean="0"/>
              <a:t>Folia </a:t>
            </a:r>
            <a:r>
              <a:rPr lang="pl-PL" sz="1800" dirty="0"/>
              <a:t>ma zastosowanie w systemach </a:t>
            </a:r>
            <a:r>
              <a:rPr lang="pl-PL" sz="1800" b="1" dirty="0" err="1" smtClean="0"/>
              <a:t>Kisan</a:t>
            </a:r>
            <a:r>
              <a:rPr lang="pl-PL" sz="1800" b="1" dirty="0" smtClean="0"/>
              <a:t> </a:t>
            </a:r>
            <a:r>
              <a:rPr lang="pl-PL" sz="1800" b="1" dirty="0"/>
              <a:t>Comfort </a:t>
            </a:r>
            <a:r>
              <a:rPr lang="pl-PL" sz="1800" b="1" dirty="0" err="1" smtClean="0"/>
              <a:t>Floor</a:t>
            </a:r>
            <a:r>
              <a:rPr lang="pl-PL" sz="1800" b="1" dirty="0" smtClean="0"/>
              <a:t>: Standard</a:t>
            </a:r>
            <a:r>
              <a:rPr lang="pl-PL" sz="1800" b="1" dirty="0"/>
              <a:t>, Standard Plus, </a:t>
            </a:r>
            <a:r>
              <a:rPr lang="pl-PL" sz="1800" b="1" dirty="0" err="1"/>
              <a:t>Easy</a:t>
            </a:r>
            <a:endParaRPr lang="pl-PL" sz="1800" b="1" dirty="0"/>
          </a:p>
        </p:txBody>
      </p:sp>
      <p:sp>
        <p:nvSpPr>
          <p:cNvPr id="2" name="Prostokąt 1"/>
          <p:cNvSpPr/>
          <p:nvPr/>
        </p:nvSpPr>
        <p:spPr>
          <a:xfrm>
            <a:off x="3681914" y="2204864"/>
            <a:ext cx="511256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/>
              <a:t>Folia – laminat metalizowany z </a:t>
            </a:r>
            <a:r>
              <a:rPr lang="pl-PL" b="1" dirty="0" smtClean="0"/>
              <a:t>rastrem</a:t>
            </a:r>
          </a:p>
          <a:p>
            <a:pPr algn="ctr"/>
            <a:endParaRPr lang="pl-PL" b="1" dirty="0"/>
          </a:p>
          <a:p>
            <a:r>
              <a:rPr lang="pl-PL" dirty="0"/>
              <a:t>Laminat folii polietylenowej metalizowanej o grubości 0,13 mm układany jest na warstwie izolacji cieplnej w </a:t>
            </a:r>
            <a:r>
              <a:rPr lang="pl-PL" dirty="0" err="1"/>
              <a:t>ogrzewaniach</a:t>
            </a:r>
            <a:r>
              <a:rPr lang="pl-PL" dirty="0"/>
              <a:t> płaszczyznowych.</a:t>
            </a:r>
          </a:p>
          <a:p>
            <a:r>
              <a:rPr lang="pl-PL" dirty="0"/>
              <a:t>Folia posiada z jednej strony zakładkę o długości 5cm dającą możliwość szczelnego połączenia ułożonych równolegle pasów folii.</a:t>
            </a:r>
          </a:p>
          <a:p>
            <a:r>
              <a:rPr lang="pl-PL" dirty="0"/>
              <a:t>Nadrukowana siatka na wierzchniej stronie folii o module 5 cm, pomaga w precyzyjnym ułożeniu rury na płycie.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68959"/>
            <a:ext cx="3419475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394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a 14"/>
          <p:cNvGrpSpPr/>
          <p:nvPr/>
        </p:nvGrpSpPr>
        <p:grpSpPr>
          <a:xfrm>
            <a:off x="0" y="449288"/>
            <a:ext cx="9144000" cy="6198586"/>
            <a:chOff x="0" y="449288"/>
            <a:chExt cx="9144000" cy="6198586"/>
          </a:xfrm>
        </p:grpSpPr>
        <p:grpSp>
          <p:nvGrpSpPr>
            <p:cNvPr id="10" name="Grupa 8"/>
            <p:cNvGrpSpPr/>
            <p:nvPr/>
          </p:nvGrpSpPr>
          <p:grpSpPr>
            <a:xfrm>
              <a:off x="0" y="6309320"/>
              <a:ext cx="9144000" cy="338554"/>
              <a:chOff x="0" y="6330806"/>
              <a:chExt cx="9144000" cy="338554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6381328"/>
                <a:ext cx="9144000" cy="2547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pole tekstowe 13"/>
              <p:cNvSpPr txBox="1"/>
              <p:nvPr/>
            </p:nvSpPr>
            <p:spPr>
              <a:xfrm>
                <a:off x="7452320" y="6330806"/>
                <a:ext cx="13421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600" b="1" dirty="0" err="1" smtClean="0">
                    <a:solidFill>
                      <a:schemeClr val="bg1"/>
                    </a:solidFill>
                  </a:rPr>
                  <a:t>www.kisan.pl</a:t>
                </a:r>
                <a:endParaRPr lang="pl-PL" sz="16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Picture 6" descr="C:\Users\m.sikora\Desktop\kisan_logo_claim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2120" y="449288"/>
              <a:ext cx="3096344" cy="419091"/>
            </a:xfrm>
            <a:prstGeom prst="rect">
              <a:avLst/>
            </a:prstGeom>
            <a:noFill/>
          </p:spPr>
        </p:pic>
      </p:grpSp>
      <p:cxnSp>
        <p:nvCxnSpPr>
          <p:cNvPr id="16" name="Łącznik prosty 15"/>
          <p:cNvCxnSpPr/>
          <p:nvPr/>
        </p:nvCxnSpPr>
        <p:spPr>
          <a:xfrm>
            <a:off x="3635896" y="1268760"/>
            <a:ext cx="0" cy="720080"/>
          </a:xfrm>
          <a:prstGeom prst="line">
            <a:avLst/>
          </a:prstGeom>
          <a:ln w="28575">
            <a:solidFill>
              <a:srgbClr val="FF0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3923928" y="1268760"/>
            <a:ext cx="1685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i="1" dirty="0" smtClean="0"/>
              <a:t>             </a:t>
            </a:r>
            <a:endParaRPr lang="pl-PL" sz="4000" i="1" dirty="0"/>
          </a:p>
        </p:txBody>
      </p:sp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707904" y="1124744"/>
            <a:ext cx="5184576" cy="936104"/>
          </a:xfrm>
        </p:spPr>
        <p:txBody>
          <a:bodyPr>
            <a:noAutofit/>
          </a:bodyPr>
          <a:lstStyle/>
          <a:p>
            <a:pPr algn="l"/>
            <a:r>
              <a:rPr lang="pl-PL" sz="2800" i="1" dirty="0"/>
              <a:t>Elementy systemu</a:t>
            </a:r>
          </a:p>
        </p:txBody>
      </p:sp>
      <p:sp>
        <p:nvSpPr>
          <p:cNvPr id="21" name="Symbol zastępczy zawartości 20"/>
          <p:cNvSpPr>
            <a:spLocks noGrp="1"/>
          </p:cNvSpPr>
          <p:nvPr>
            <p:ph idx="1"/>
          </p:nvPr>
        </p:nvSpPr>
        <p:spPr>
          <a:xfrm>
            <a:off x="395535" y="5638457"/>
            <a:ext cx="8375937" cy="102722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800" dirty="0" smtClean="0"/>
              <a:t>Taśma przyścienna </a:t>
            </a:r>
            <a:r>
              <a:rPr lang="pl-PL" sz="1800" dirty="0"/>
              <a:t>ma zastosowanie w systemach </a:t>
            </a:r>
            <a:r>
              <a:rPr lang="pl-PL" sz="1800" b="1" dirty="0" err="1" smtClean="0"/>
              <a:t>Kisan</a:t>
            </a:r>
            <a:r>
              <a:rPr lang="pl-PL" sz="1800" b="1" dirty="0" smtClean="0"/>
              <a:t> </a:t>
            </a:r>
            <a:r>
              <a:rPr lang="pl-PL" sz="1800" b="1" dirty="0"/>
              <a:t>Comfort </a:t>
            </a:r>
            <a:r>
              <a:rPr lang="pl-PL" sz="1800" b="1" dirty="0" err="1" smtClean="0"/>
              <a:t>Floor</a:t>
            </a:r>
            <a:r>
              <a:rPr lang="pl-PL" sz="1800" b="1" dirty="0" smtClean="0"/>
              <a:t>:  Standard</a:t>
            </a:r>
            <a:r>
              <a:rPr lang="pl-PL" sz="1800" b="1" dirty="0"/>
              <a:t>, </a:t>
            </a:r>
            <a:r>
              <a:rPr lang="pl-PL" sz="1800" b="1" dirty="0" smtClean="0"/>
              <a:t>Standard </a:t>
            </a:r>
            <a:r>
              <a:rPr lang="pl-PL" sz="1800" b="1" dirty="0"/>
              <a:t>Plus, </a:t>
            </a:r>
            <a:r>
              <a:rPr lang="pl-PL" sz="1800" b="1" dirty="0" err="1" smtClean="0"/>
              <a:t>Easy</a:t>
            </a:r>
            <a:r>
              <a:rPr lang="pl-PL" sz="1800" b="1" dirty="0" smtClean="0"/>
              <a:t>, Fast</a:t>
            </a:r>
            <a:endParaRPr lang="pl-PL" sz="1800" b="1" dirty="0"/>
          </a:p>
        </p:txBody>
      </p:sp>
      <p:sp>
        <p:nvSpPr>
          <p:cNvPr id="2" name="Prostokąt 1"/>
          <p:cNvSpPr/>
          <p:nvPr/>
        </p:nvSpPr>
        <p:spPr>
          <a:xfrm>
            <a:off x="3681914" y="2204864"/>
            <a:ext cx="511256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/>
              <a:t>Taśma przyścienna z pianki poliuretanowej </a:t>
            </a:r>
            <a:endParaRPr lang="pl-PL" b="1" dirty="0" smtClean="0"/>
          </a:p>
          <a:p>
            <a:pPr algn="ctr"/>
            <a:endParaRPr lang="pl-PL" b="1" dirty="0"/>
          </a:p>
          <a:p>
            <a:r>
              <a:rPr lang="pl-PL" dirty="0"/>
              <a:t>Taśma przyścienna z pianki poliuretanowej o grubości 8mm jest elementem dylatacyjnym pomiędzy ścianami budynku i płytą grzejną. Kompensuje ona naprężenia powstające podczas nagrzewania podłogi.</a:t>
            </a:r>
          </a:p>
          <a:p>
            <a:r>
              <a:rPr lang="pl-PL" dirty="0"/>
              <a:t>Folię PE, która jest z jednej strony przyklejona do taśmy przyściennej, wykłada się na warstwę izolacji poziomej, aby uniknąć wnikania betonu miedzy izolację termiczną poziomą, a izolację przyścienną.</a:t>
            </a:r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420" y="2653288"/>
            <a:ext cx="3419475" cy="193315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9033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a 14"/>
          <p:cNvGrpSpPr/>
          <p:nvPr/>
        </p:nvGrpSpPr>
        <p:grpSpPr>
          <a:xfrm>
            <a:off x="0" y="449288"/>
            <a:ext cx="9144000" cy="6198586"/>
            <a:chOff x="0" y="449288"/>
            <a:chExt cx="9144000" cy="6198586"/>
          </a:xfrm>
        </p:grpSpPr>
        <p:grpSp>
          <p:nvGrpSpPr>
            <p:cNvPr id="10" name="Grupa 8"/>
            <p:cNvGrpSpPr/>
            <p:nvPr/>
          </p:nvGrpSpPr>
          <p:grpSpPr>
            <a:xfrm>
              <a:off x="0" y="6309320"/>
              <a:ext cx="9144000" cy="338554"/>
              <a:chOff x="0" y="6330806"/>
              <a:chExt cx="9144000" cy="338554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6381328"/>
                <a:ext cx="9144000" cy="2547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pole tekstowe 13"/>
              <p:cNvSpPr txBox="1"/>
              <p:nvPr/>
            </p:nvSpPr>
            <p:spPr>
              <a:xfrm>
                <a:off x="7452320" y="6330806"/>
                <a:ext cx="13421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600" b="1" dirty="0" err="1" smtClean="0">
                    <a:solidFill>
                      <a:schemeClr val="bg1"/>
                    </a:solidFill>
                  </a:rPr>
                  <a:t>www.kisan.pl</a:t>
                </a:r>
                <a:endParaRPr lang="pl-PL" sz="16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Picture 6" descr="C:\Users\m.sikora\Desktop\kisan_logo_claim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2120" y="449288"/>
              <a:ext cx="3096344" cy="419091"/>
            </a:xfrm>
            <a:prstGeom prst="rect">
              <a:avLst/>
            </a:prstGeom>
            <a:noFill/>
          </p:spPr>
        </p:pic>
      </p:grpSp>
      <p:cxnSp>
        <p:nvCxnSpPr>
          <p:cNvPr id="16" name="Łącznik prosty 15"/>
          <p:cNvCxnSpPr/>
          <p:nvPr/>
        </p:nvCxnSpPr>
        <p:spPr>
          <a:xfrm>
            <a:off x="3635896" y="1268760"/>
            <a:ext cx="0" cy="720080"/>
          </a:xfrm>
          <a:prstGeom prst="line">
            <a:avLst/>
          </a:prstGeom>
          <a:ln w="28575">
            <a:solidFill>
              <a:srgbClr val="FF0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3923928" y="1268760"/>
            <a:ext cx="1685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i="1" dirty="0" smtClean="0"/>
              <a:t>             </a:t>
            </a:r>
            <a:endParaRPr lang="pl-PL" sz="4000" i="1" dirty="0"/>
          </a:p>
        </p:txBody>
      </p:sp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707904" y="1124744"/>
            <a:ext cx="5184576" cy="936104"/>
          </a:xfrm>
        </p:spPr>
        <p:txBody>
          <a:bodyPr>
            <a:noAutofit/>
          </a:bodyPr>
          <a:lstStyle/>
          <a:p>
            <a:pPr algn="l"/>
            <a:r>
              <a:rPr lang="pl-PL" sz="2800" i="1" dirty="0"/>
              <a:t>Elementy systemu</a:t>
            </a:r>
          </a:p>
        </p:txBody>
      </p:sp>
      <p:sp>
        <p:nvSpPr>
          <p:cNvPr id="21" name="Symbol zastępczy zawartości 20"/>
          <p:cNvSpPr>
            <a:spLocks noGrp="1"/>
          </p:cNvSpPr>
          <p:nvPr>
            <p:ph idx="1"/>
          </p:nvPr>
        </p:nvSpPr>
        <p:spPr>
          <a:xfrm>
            <a:off x="395535" y="5638457"/>
            <a:ext cx="8375937" cy="102722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800" dirty="0" smtClean="0"/>
              <a:t>Profil dylatacyjny </a:t>
            </a:r>
            <a:r>
              <a:rPr lang="pl-PL" sz="1800" dirty="0"/>
              <a:t>ma zastosowanie w systemach </a:t>
            </a:r>
            <a:r>
              <a:rPr lang="pl-PL" sz="1800" b="1" dirty="0" err="1" smtClean="0"/>
              <a:t>Kisan</a:t>
            </a:r>
            <a:r>
              <a:rPr lang="pl-PL" sz="1800" b="1" dirty="0" smtClean="0"/>
              <a:t> </a:t>
            </a:r>
            <a:r>
              <a:rPr lang="pl-PL" sz="1800" b="1" dirty="0"/>
              <a:t>Comfort </a:t>
            </a:r>
            <a:r>
              <a:rPr lang="pl-PL" sz="1800" b="1" dirty="0" err="1" smtClean="0"/>
              <a:t>Floor</a:t>
            </a:r>
            <a:r>
              <a:rPr lang="pl-PL" sz="1800" b="1" dirty="0" smtClean="0"/>
              <a:t>: Standard</a:t>
            </a:r>
            <a:r>
              <a:rPr lang="pl-PL" sz="1800" b="1" dirty="0"/>
              <a:t>, Standard Plus, </a:t>
            </a:r>
            <a:r>
              <a:rPr lang="pl-PL" sz="1800" b="1" dirty="0" err="1" smtClean="0"/>
              <a:t>Easy</a:t>
            </a:r>
            <a:r>
              <a:rPr lang="pl-PL" sz="1800" b="1" dirty="0" smtClean="0"/>
              <a:t>, Fast</a:t>
            </a:r>
            <a:endParaRPr lang="pl-PL" sz="1800" b="1" dirty="0"/>
          </a:p>
        </p:txBody>
      </p:sp>
      <p:sp>
        <p:nvSpPr>
          <p:cNvPr id="2" name="Prostokąt 1"/>
          <p:cNvSpPr/>
          <p:nvPr/>
        </p:nvSpPr>
        <p:spPr>
          <a:xfrm>
            <a:off x="3681914" y="2568964"/>
            <a:ext cx="51125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/>
              <a:t>Profil dylatacyjny z taśmą</a:t>
            </a:r>
          </a:p>
          <a:p>
            <a:pPr algn="ctr"/>
            <a:endParaRPr lang="pl-PL" b="1" dirty="0"/>
          </a:p>
          <a:p>
            <a:r>
              <a:rPr lang="pl-PL" dirty="0"/>
              <a:t>Profil dylatacyjny z pianką polietylenową o grubości 10mm, wysokości 100mm i długości 2m służy do oddzielanie płyt grzewczych. Podstawa o szerokości 40mm wykonana z PCV wyposażona jest w taśmę samoprzylepną do montażu na izolacji termicznej poziomej.</a:t>
            </a: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353" y="2751014"/>
            <a:ext cx="2867494" cy="194422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8974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a 14"/>
          <p:cNvGrpSpPr/>
          <p:nvPr/>
        </p:nvGrpSpPr>
        <p:grpSpPr>
          <a:xfrm>
            <a:off x="0" y="449288"/>
            <a:ext cx="9144000" cy="6198586"/>
            <a:chOff x="0" y="449288"/>
            <a:chExt cx="9144000" cy="6198586"/>
          </a:xfrm>
        </p:grpSpPr>
        <p:grpSp>
          <p:nvGrpSpPr>
            <p:cNvPr id="10" name="Grupa 8"/>
            <p:cNvGrpSpPr/>
            <p:nvPr/>
          </p:nvGrpSpPr>
          <p:grpSpPr>
            <a:xfrm>
              <a:off x="0" y="6309320"/>
              <a:ext cx="9144000" cy="338554"/>
              <a:chOff x="0" y="6330806"/>
              <a:chExt cx="9144000" cy="338554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6381328"/>
                <a:ext cx="9144000" cy="2547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pole tekstowe 13"/>
              <p:cNvSpPr txBox="1"/>
              <p:nvPr/>
            </p:nvSpPr>
            <p:spPr>
              <a:xfrm>
                <a:off x="7452320" y="6330806"/>
                <a:ext cx="13421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600" b="1" dirty="0" err="1" smtClean="0">
                    <a:solidFill>
                      <a:schemeClr val="bg1"/>
                    </a:solidFill>
                  </a:rPr>
                  <a:t>www.kisan.pl</a:t>
                </a:r>
                <a:endParaRPr lang="pl-PL" sz="16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Picture 6" descr="C:\Users\m.sikora\Desktop\kisan_logo_claim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2120" y="449288"/>
              <a:ext cx="3096344" cy="419091"/>
            </a:xfrm>
            <a:prstGeom prst="rect">
              <a:avLst/>
            </a:prstGeom>
            <a:noFill/>
          </p:spPr>
        </p:pic>
      </p:grpSp>
      <p:cxnSp>
        <p:nvCxnSpPr>
          <p:cNvPr id="16" name="Łącznik prosty 15"/>
          <p:cNvCxnSpPr/>
          <p:nvPr/>
        </p:nvCxnSpPr>
        <p:spPr>
          <a:xfrm>
            <a:off x="539552" y="1222369"/>
            <a:ext cx="0" cy="720080"/>
          </a:xfrm>
          <a:prstGeom prst="line">
            <a:avLst/>
          </a:prstGeom>
          <a:ln w="28575">
            <a:solidFill>
              <a:srgbClr val="FF0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3923928" y="1268760"/>
            <a:ext cx="1685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i="1" dirty="0" smtClean="0"/>
              <a:t>             </a:t>
            </a:r>
            <a:endParaRPr lang="pl-PL" sz="4000" i="1" dirty="0"/>
          </a:p>
        </p:txBody>
      </p:sp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611560" y="1078353"/>
            <a:ext cx="5184576" cy="936104"/>
          </a:xfrm>
        </p:spPr>
        <p:txBody>
          <a:bodyPr>
            <a:noAutofit/>
          </a:bodyPr>
          <a:lstStyle/>
          <a:p>
            <a:pPr algn="l"/>
            <a:r>
              <a:rPr lang="pl-PL" sz="2800" i="1" dirty="0"/>
              <a:t>Rozwiązanie</a:t>
            </a:r>
          </a:p>
        </p:txBody>
      </p:sp>
      <p:sp>
        <p:nvSpPr>
          <p:cNvPr id="21" name="Symbol zastępczy zawartości 20"/>
          <p:cNvSpPr>
            <a:spLocks noGrp="1"/>
          </p:cNvSpPr>
          <p:nvPr>
            <p:ph idx="1"/>
          </p:nvPr>
        </p:nvSpPr>
        <p:spPr>
          <a:xfrm>
            <a:off x="683568" y="2348880"/>
            <a:ext cx="7632848" cy="38884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500" dirty="0"/>
          </a:p>
          <a:p>
            <a:endParaRPr lang="pl-PL" sz="1400" dirty="0"/>
          </a:p>
        </p:txBody>
      </p:sp>
      <p:sp>
        <p:nvSpPr>
          <p:cNvPr id="2" name="Prostokąt 1"/>
          <p:cNvSpPr/>
          <p:nvPr/>
        </p:nvSpPr>
        <p:spPr>
          <a:xfrm>
            <a:off x="229961" y="2204864"/>
            <a:ext cx="5379043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err="1"/>
              <a:t>Kisan</a:t>
            </a:r>
            <a:r>
              <a:rPr lang="pl-PL" sz="2000" b="1" dirty="0"/>
              <a:t> Comfort </a:t>
            </a:r>
            <a:r>
              <a:rPr lang="pl-PL" sz="2000" b="1" dirty="0" err="1"/>
              <a:t>Floor</a:t>
            </a:r>
            <a:r>
              <a:rPr lang="pl-PL" sz="2000" b="1" dirty="0"/>
              <a:t> Standard</a:t>
            </a:r>
            <a:r>
              <a:rPr lang="pl-PL" sz="2000" dirty="0"/>
              <a:t/>
            </a:r>
            <a:br>
              <a:rPr lang="pl-PL" sz="2000" dirty="0"/>
            </a:br>
            <a:r>
              <a:rPr lang="pl-PL" sz="2000" dirty="0"/>
              <a:t>System z mokrą wylewką </a:t>
            </a:r>
            <a:br>
              <a:rPr lang="pl-PL" sz="2000" dirty="0"/>
            </a:br>
            <a:r>
              <a:rPr lang="pl-PL" sz="2000" dirty="0"/>
              <a:t>na styropianie </a:t>
            </a:r>
            <a:br>
              <a:rPr lang="pl-PL" sz="2000" dirty="0"/>
            </a:br>
            <a:r>
              <a:rPr lang="pl-PL" sz="2000" dirty="0"/>
              <a:t>z folią przeciwwilgociową, </a:t>
            </a:r>
          </a:p>
          <a:p>
            <a:r>
              <a:rPr lang="pl-PL" sz="2000" dirty="0"/>
              <a:t>rura mocowana spinkami.</a:t>
            </a:r>
            <a:br>
              <a:rPr lang="pl-PL" sz="2000" dirty="0"/>
            </a:br>
            <a:r>
              <a:rPr lang="pl-PL" sz="2000" dirty="0"/>
              <a:t/>
            </a:r>
            <a:br>
              <a:rPr lang="pl-PL" sz="2000" dirty="0"/>
            </a:br>
            <a:r>
              <a:rPr lang="pl-PL" dirty="0"/>
              <a:t>Jastrych anhydrytowy - 5,5 cm</a:t>
            </a:r>
          </a:p>
          <a:p>
            <a:r>
              <a:rPr lang="pl-PL" dirty="0"/>
              <a:t>Styropian z folią przeciwwilgociową </a:t>
            </a:r>
            <a:r>
              <a:rPr lang="pl-PL" dirty="0" smtClean="0"/>
              <a:t>-3,0 lub </a:t>
            </a:r>
            <a:r>
              <a:rPr lang="pl-PL" dirty="0"/>
              <a:t>5,0 cm</a:t>
            </a:r>
          </a:p>
          <a:p>
            <a:r>
              <a:rPr lang="pl-PL" dirty="0"/>
              <a:t>Dodatkowy styropian </a:t>
            </a:r>
            <a:r>
              <a:rPr lang="pl-PL" dirty="0" smtClean="0"/>
              <a:t>(</a:t>
            </a:r>
            <a:r>
              <a:rPr lang="pl-PL" dirty="0"/>
              <a:t>jeśli </a:t>
            </a:r>
            <a:r>
              <a:rPr lang="pl-PL" dirty="0" smtClean="0"/>
              <a:t>wymagany Grubość </a:t>
            </a:r>
            <a:r>
              <a:rPr lang="pl-PL" dirty="0"/>
              <a:t>zależna od rodzaju przegrody i typu pomieszczenia zgodnie z Warunkami Technicznymi  jakimi powinny odpowiadać budynki i ich usytuowanie Załącznik nr 2) </a:t>
            </a:r>
          </a:p>
        </p:txBody>
      </p:sp>
      <p:pic>
        <p:nvPicPr>
          <p:cNvPr id="18" name="Picture 9"/>
          <p:cNvPicPr>
            <a:picLocks noChangeAspect="1" noChangeArrowheads="1"/>
          </p:cNvPicPr>
          <p:nvPr/>
        </p:nvPicPr>
        <p:blipFill rotWithShape="1">
          <a:blip r:embed="rId4" cstate="print"/>
          <a:srcRect r="7638"/>
          <a:stretch/>
        </p:blipFill>
        <p:spPr bwMode="auto">
          <a:xfrm>
            <a:off x="5170157" y="1025090"/>
            <a:ext cx="3807409" cy="326800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6392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a 14"/>
          <p:cNvGrpSpPr/>
          <p:nvPr/>
        </p:nvGrpSpPr>
        <p:grpSpPr>
          <a:xfrm>
            <a:off x="0" y="449288"/>
            <a:ext cx="9144000" cy="6198586"/>
            <a:chOff x="0" y="449288"/>
            <a:chExt cx="9144000" cy="6198586"/>
          </a:xfrm>
        </p:grpSpPr>
        <p:grpSp>
          <p:nvGrpSpPr>
            <p:cNvPr id="10" name="Grupa 8"/>
            <p:cNvGrpSpPr/>
            <p:nvPr/>
          </p:nvGrpSpPr>
          <p:grpSpPr>
            <a:xfrm>
              <a:off x="0" y="6309320"/>
              <a:ext cx="9144000" cy="338554"/>
              <a:chOff x="0" y="6330806"/>
              <a:chExt cx="9144000" cy="338554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6381328"/>
                <a:ext cx="9144000" cy="2547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pole tekstowe 13"/>
              <p:cNvSpPr txBox="1"/>
              <p:nvPr/>
            </p:nvSpPr>
            <p:spPr>
              <a:xfrm>
                <a:off x="7452320" y="6330806"/>
                <a:ext cx="13421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600" b="1" dirty="0" err="1" smtClean="0">
                    <a:solidFill>
                      <a:schemeClr val="bg1"/>
                    </a:solidFill>
                  </a:rPr>
                  <a:t>www.kisan.pl</a:t>
                </a:r>
                <a:endParaRPr lang="pl-PL" sz="16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Picture 6" descr="C:\Users\m.sikora\Desktop\kisan_logo_claim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2120" y="449288"/>
              <a:ext cx="3096344" cy="419091"/>
            </a:xfrm>
            <a:prstGeom prst="rect">
              <a:avLst/>
            </a:prstGeom>
            <a:noFill/>
          </p:spPr>
        </p:pic>
      </p:grpSp>
      <p:cxnSp>
        <p:nvCxnSpPr>
          <p:cNvPr id="16" name="Łącznik prosty 15"/>
          <p:cNvCxnSpPr/>
          <p:nvPr/>
        </p:nvCxnSpPr>
        <p:spPr>
          <a:xfrm>
            <a:off x="3635896" y="1268760"/>
            <a:ext cx="0" cy="720080"/>
          </a:xfrm>
          <a:prstGeom prst="line">
            <a:avLst/>
          </a:prstGeom>
          <a:ln w="28575">
            <a:solidFill>
              <a:srgbClr val="FF0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3923928" y="1268760"/>
            <a:ext cx="1685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i="1" dirty="0" smtClean="0"/>
              <a:t>             </a:t>
            </a:r>
            <a:endParaRPr lang="pl-PL" sz="4000" i="1" dirty="0"/>
          </a:p>
        </p:txBody>
      </p:sp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707904" y="1124744"/>
            <a:ext cx="5184576" cy="936104"/>
          </a:xfrm>
        </p:spPr>
        <p:txBody>
          <a:bodyPr>
            <a:noAutofit/>
          </a:bodyPr>
          <a:lstStyle/>
          <a:p>
            <a:pPr algn="l"/>
            <a:r>
              <a:rPr lang="pl-PL" sz="2800" i="1" dirty="0"/>
              <a:t>Rozwiązanie</a:t>
            </a:r>
          </a:p>
        </p:txBody>
      </p:sp>
      <p:sp>
        <p:nvSpPr>
          <p:cNvPr id="21" name="Symbol zastępczy zawartości 20"/>
          <p:cNvSpPr>
            <a:spLocks noGrp="1"/>
          </p:cNvSpPr>
          <p:nvPr>
            <p:ph idx="1"/>
          </p:nvPr>
        </p:nvSpPr>
        <p:spPr>
          <a:xfrm>
            <a:off x="683568" y="2348880"/>
            <a:ext cx="7632848" cy="38884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500" dirty="0"/>
          </a:p>
          <a:p>
            <a:endParaRPr lang="pl-PL" sz="1400" dirty="0"/>
          </a:p>
        </p:txBody>
      </p:sp>
      <p:sp>
        <p:nvSpPr>
          <p:cNvPr id="2" name="Prostokąt 1"/>
          <p:cNvSpPr/>
          <p:nvPr/>
        </p:nvSpPr>
        <p:spPr>
          <a:xfrm>
            <a:off x="229962" y="2132856"/>
            <a:ext cx="85645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err="1"/>
              <a:t>Kisan</a:t>
            </a:r>
            <a:r>
              <a:rPr lang="pl-PL" sz="2000" b="1" dirty="0"/>
              <a:t> Comfort </a:t>
            </a:r>
            <a:r>
              <a:rPr lang="pl-PL" sz="2000" b="1" dirty="0" err="1"/>
              <a:t>Floor</a:t>
            </a:r>
            <a:r>
              <a:rPr lang="pl-PL" sz="2000" b="1" dirty="0"/>
              <a:t> Standard</a:t>
            </a:r>
            <a:r>
              <a:rPr lang="pl-PL" sz="2000" dirty="0"/>
              <a:t/>
            </a:r>
            <a:br>
              <a:rPr lang="pl-PL" sz="2000" dirty="0"/>
            </a:br>
            <a:r>
              <a:rPr lang="pl-PL" sz="2000" dirty="0"/>
              <a:t>System z mokrą wylewką </a:t>
            </a:r>
            <a:r>
              <a:rPr lang="pl-PL" sz="2000" dirty="0" smtClean="0"/>
              <a:t>na </a:t>
            </a:r>
            <a:r>
              <a:rPr lang="pl-PL" sz="2000" dirty="0"/>
              <a:t>styropianie </a:t>
            </a:r>
            <a:r>
              <a:rPr lang="pl-PL" sz="2000" dirty="0" smtClean="0"/>
              <a:t>z </a:t>
            </a:r>
            <a:r>
              <a:rPr lang="pl-PL" sz="2000" dirty="0"/>
              <a:t>folią przeciwwilgociową, </a:t>
            </a:r>
            <a:endParaRPr lang="pl-PL" sz="2000" dirty="0" smtClean="0"/>
          </a:p>
          <a:p>
            <a:pPr algn="ctr"/>
            <a:r>
              <a:rPr lang="pl-PL" sz="2000" dirty="0" smtClean="0"/>
              <a:t>rura </a:t>
            </a:r>
            <a:r>
              <a:rPr lang="pl-PL" sz="2000" dirty="0"/>
              <a:t>mocowana spinkami</a:t>
            </a:r>
            <a:r>
              <a:rPr lang="pl-PL" sz="2000" dirty="0" smtClean="0"/>
              <a:t>.		      </a:t>
            </a:r>
            <a:endParaRPr lang="pl-PL" dirty="0"/>
          </a:p>
        </p:txBody>
      </p:sp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3" y="2852936"/>
            <a:ext cx="2630179" cy="350690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3199041"/>
            <a:ext cx="4206538" cy="316080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3270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a 14"/>
          <p:cNvGrpSpPr/>
          <p:nvPr/>
        </p:nvGrpSpPr>
        <p:grpSpPr>
          <a:xfrm>
            <a:off x="0" y="449288"/>
            <a:ext cx="9144000" cy="6198586"/>
            <a:chOff x="0" y="449288"/>
            <a:chExt cx="9144000" cy="6198586"/>
          </a:xfrm>
        </p:grpSpPr>
        <p:grpSp>
          <p:nvGrpSpPr>
            <p:cNvPr id="10" name="Grupa 8"/>
            <p:cNvGrpSpPr/>
            <p:nvPr/>
          </p:nvGrpSpPr>
          <p:grpSpPr>
            <a:xfrm>
              <a:off x="0" y="6309320"/>
              <a:ext cx="9144000" cy="338554"/>
              <a:chOff x="0" y="6330806"/>
              <a:chExt cx="9144000" cy="338554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6381328"/>
                <a:ext cx="9144000" cy="2547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pole tekstowe 13"/>
              <p:cNvSpPr txBox="1"/>
              <p:nvPr/>
            </p:nvSpPr>
            <p:spPr>
              <a:xfrm>
                <a:off x="7452320" y="6330806"/>
                <a:ext cx="13421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600" b="1" dirty="0" err="1" smtClean="0">
                    <a:solidFill>
                      <a:schemeClr val="bg1"/>
                    </a:solidFill>
                  </a:rPr>
                  <a:t>www.kisan.pl</a:t>
                </a:r>
                <a:endParaRPr lang="pl-PL" sz="16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Picture 6" descr="C:\Users\m.sikora\Desktop\kisan_logo_claim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2120" y="449288"/>
              <a:ext cx="3096344" cy="419091"/>
            </a:xfrm>
            <a:prstGeom prst="rect">
              <a:avLst/>
            </a:prstGeom>
            <a:noFill/>
          </p:spPr>
        </p:pic>
      </p:grpSp>
      <p:cxnSp>
        <p:nvCxnSpPr>
          <p:cNvPr id="16" name="Łącznik prosty 15"/>
          <p:cNvCxnSpPr/>
          <p:nvPr/>
        </p:nvCxnSpPr>
        <p:spPr>
          <a:xfrm>
            <a:off x="3635896" y="1268760"/>
            <a:ext cx="0" cy="720080"/>
          </a:xfrm>
          <a:prstGeom prst="line">
            <a:avLst/>
          </a:prstGeom>
          <a:ln w="28575">
            <a:solidFill>
              <a:srgbClr val="FF0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3923928" y="1268760"/>
            <a:ext cx="1685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i="1" dirty="0" smtClean="0"/>
              <a:t>             </a:t>
            </a:r>
            <a:endParaRPr lang="pl-PL" sz="4000" i="1" dirty="0"/>
          </a:p>
        </p:txBody>
      </p:sp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707904" y="1124744"/>
            <a:ext cx="5184576" cy="936104"/>
          </a:xfrm>
        </p:spPr>
        <p:txBody>
          <a:bodyPr>
            <a:noAutofit/>
          </a:bodyPr>
          <a:lstStyle/>
          <a:p>
            <a:pPr algn="l"/>
            <a:r>
              <a:rPr lang="pl-PL" sz="2800" i="1" dirty="0"/>
              <a:t>Rozwiązanie</a:t>
            </a:r>
          </a:p>
        </p:txBody>
      </p:sp>
      <p:sp>
        <p:nvSpPr>
          <p:cNvPr id="21" name="Symbol zastępczy zawartości 20"/>
          <p:cNvSpPr>
            <a:spLocks noGrp="1"/>
          </p:cNvSpPr>
          <p:nvPr>
            <p:ph idx="1"/>
          </p:nvPr>
        </p:nvSpPr>
        <p:spPr>
          <a:xfrm>
            <a:off x="683568" y="2348880"/>
            <a:ext cx="7632848" cy="38884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500" dirty="0"/>
          </a:p>
          <a:p>
            <a:endParaRPr lang="pl-PL" sz="1400" dirty="0"/>
          </a:p>
        </p:txBody>
      </p:sp>
      <p:sp>
        <p:nvSpPr>
          <p:cNvPr id="2" name="Prostokąt 1"/>
          <p:cNvSpPr/>
          <p:nvPr/>
        </p:nvSpPr>
        <p:spPr>
          <a:xfrm>
            <a:off x="683568" y="5272936"/>
            <a:ext cx="74888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err="1"/>
              <a:t>Kisan</a:t>
            </a:r>
            <a:r>
              <a:rPr lang="pl-PL" sz="2000" b="1" dirty="0"/>
              <a:t> Comfort </a:t>
            </a:r>
            <a:r>
              <a:rPr lang="pl-PL" sz="2000" b="1" dirty="0" err="1"/>
              <a:t>Floor</a:t>
            </a:r>
            <a:r>
              <a:rPr lang="pl-PL" sz="2000" b="1" dirty="0"/>
              <a:t> Standard Plus</a:t>
            </a:r>
          </a:p>
          <a:p>
            <a:pPr algn="ctr"/>
            <a:r>
              <a:rPr lang="pl-PL" sz="2000" dirty="0"/>
              <a:t>styropian z folią przeciwwilgociową, siatka wzmacniająca, </a:t>
            </a:r>
            <a:r>
              <a:rPr lang="pl-PL" sz="2000" dirty="0" smtClean="0"/>
              <a:t>rura </a:t>
            </a:r>
            <a:r>
              <a:rPr lang="pl-PL" sz="2000" dirty="0"/>
              <a:t>mocowana klipsami.</a:t>
            </a: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1992650"/>
            <a:ext cx="3926979" cy="32451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402" y="2004090"/>
            <a:ext cx="1923371" cy="187721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460" y="3906432"/>
            <a:ext cx="1121664" cy="121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0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a 14"/>
          <p:cNvGrpSpPr/>
          <p:nvPr/>
        </p:nvGrpSpPr>
        <p:grpSpPr>
          <a:xfrm>
            <a:off x="0" y="449288"/>
            <a:ext cx="9144000" cy="6198586"/>
            <a:chOff x="0" y="449288"/>
            <a:chExt cx="9144000" cy="6198586"/>
          </a:xfrm>
        </p:grpSpPr>
        <p:grpSp>
          <p:nvGrpSpPr>
            <p:cNvPr id="10" name="Grupa 8"/>
            <p:cNvGrpSpPr/>
            <p:nvPr/>
          </p:nvGrpSpPr>
          <p:grpSpPr>
            <a:xfrm>
              <a:off x="0" y="6309320"/>
              <a:ext cx="9144000" cy="338554"/>
              <a:chOff x="0" y="6330806"/>
              <a:chExt cx="9144000" cy="338554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6381328"/>
                <a:ext cx="9144000" cy="2547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pole tekstowe 13"/>
              <p:cNvSpPr txBox="1"/>
              <p:nvPr/>
            </p:nvSpPr>
            <p:spPr>
              <a:xfrm>
                <a:off x="7452320" y="6330806"/>
                <a:ext cx="13421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600" b="1" dirty="0" err="1" smtClean="0">
                    <a:solidFill>
                      <a:schemeClr val="bg1"/>
                    </a:solidFill>
                  </a:rPr>
                  <a:t>www.kisan.pl</a:t>
                </a:r>
                <a:endParaRPr lang="pl-PL" sz="16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Picture 6" descr="C:\Users\m.sikora\Desktop\kisan_logo_claim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2120" y="449288"/>
              <a:ext cx="3096344" cy="419091"/>
            </a:xfrm>
            <a:prstGeom prst="rect">
              <a:avLst/>
            </a:prstGeom>
            <a:noFill/>
          </p:spPr>
        </p:pic>
      </p:grpSp>
      <p:cxnSp>
        <p:nvCxnSpPr>
          <p:cNvPr id="16" name="Łącznik prosty 15"/>
          <p:cNvCxnSpPr/>
          <p:nvPr/>
        </p:nvCxnSpPr>
        <p:spPr>
          <a:xfrm>
            <a:off x="3635896" y="1268760"/>
            <a:ext cx="0" cy="720080"/>
          </a:xfrm>
          <a:prstGeom prst="line">
            <a:avLst/>
          </a:prstGeom>
          <a:ln w="28575">
            <a:solidFill>
              <a:srgbClr val="FF0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3923928" y="1268760"/>
            <a:ext cx="1685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i="1" dirty="0" smtClean="0"/>
              <a:t>             </a:t>
            </a:r>
            <a:endParaRPr lang="pl-PL" sz="4000" i="1" dirty="0"/>
          </a:p>
        </p:txBody>
      </p:sp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707904" y="1124744"/>
            <a:ext cx="5184576" cy="936104"/>
          </a:xfrm>
        </p:spPr>
        <p:txBody>
          <a:bodyPr>
            <a:noAutofit/>
          </a:bodyPr>
          <a:lstStyle/>
          <a:p>
            <a:pPr algn="l"/>
            <a:r>
              <a:rPr lang="pl-PL" sz="2800" i="1" dirty="0"/>
              <a:t>Rozwiązanie</a:t>
            </a:r>
          </a:p>
        </p:txBody>
      </p:sp>
      <p:sp>
        <p:nvSpPr>
          <p:cNvPr id="21" name="Symbol zastępczy zawartości 20"/>
          <p:cNvSpPr>
            <a:spLocks noGrp="1"/>
          </p:cNvSpPr>
          <p:nvPr>
            <p:ph idx="1"/>
          </p:nvPr>
        </p:nvSpPr>
        <p:spPr>
          <a:xfrm>
            <a:off x="683568" y="2348880"/>
            <a:ext cx="7632848" cy="38884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500" dirty="0"/>
          </a:p>
          <a:p>
            <a:endParaRPr lang="pl-PL" sz="1400" dirty="0"/>
          </a:p>
        </p:txBody>
      </p:sp>
      <p:sp>
        <p:nvSpPr>
          <p:cNvPr id="2" name="Prostokąt 1"/>
          <p:cNvSpPr/>
          <p:nvPr/>
        </p:nvSpPr>
        <p:spPr>
          <a:xfrm>
            <a:off x="755576" y="5293657"/>
            <a:ext cx="74888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err="1"/>
              <a:t>Kisan</a:t>
            </a:r>
            <a:r>
              <a:rPr lang="pl-PL" sz="2000" b="1" dirty="0"/>
              <a:t> Comfort </a:t>
            </a:r>
            <a:r>
              <a:rPr lang="pl-PL" sz="2000" b="1" dirty="0" err="1"/>
              <a:t>Floor</a:t>
            </a:r>
            <a:r>
              <a:rPr lang="pl-PL" sz="2000" b="1" dirty="0"/>
              <a:t> </a:t>
            </a:r>
            <a:r>
              <a:rPr lang="pl-PL" sz="2000" b="1" dirty="0" err="1"/>
              <a:t>Easy</a:t>
            </a:r>
            <a:endParaRPr lang="pl-PL" sz="2000" b="1" dirty="0"/>
          </a:p>
          <a:p>
            <a:pPr algn="ctr"/>
            <a:r>
              <a:rPr lang="pl-PL" sz="2000" dirty="0"/>
              <a:t>styropian z folią przeciwwilgociową, </a:t>
            </a:r>
          </a:p>
          <a:p>
            <a:pPr algn="ctr"/>
            <a:r>
              <a:rPr lang="pl-PL" sz="2000" dirty="0"/>
              <a:t>rura mocowana w listwach montażowych</a:t>
            </a:r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 rotWithShape="1">
          <a:blip r:embed="rId4" cstate="print"/>
          <a:srcRect t="2510"/>
          <a:stretch/>
        </p:blipFill>
        <p:spPr bwMode="auto">
          <a:xfrm>
            <a:off x="2375756" y="2014468"/>
            <a:ext cx="4068452" cy="328674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474" y="3429000"/>
            <a:ext cx="2270021" cy="157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8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a 14"/>
          <p:cNvGrpSpPr/>
          <p:nvPr/>
        </p:nvGrpSpPr>
        <p:grpSpPr>
          <a:xfrm>
            <a:off x="0" y="449288"/>
            <a:ext cx="9144000" cy="6198586"/>
            <a:chOff x="0" y="449288"/>
            <a:chExt cx="9144000" cy="6198586"/>
          </a:xfrm>
        </p:grpSpPr>
        <p:grpSp>
          <p:nvGrpSpPr>
            <p:cNvPr id="10" name="Grupa 8"/>
            <p:cNvGrpSpPr/>
            <p:nvPr/>
          </p:nvGrpSpPr>
          <p:grpSpPr>
            <a:xfrm>
              <a:off x="0" y="6309320"/>
              <a:ext cx="9144000" cy="338554"/>
              <a:chOff x="0" y="6330806"/>
              <a:chExt cx="9144000" cy="338554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6381328"/>
                <a:ext cx="9144000" cy="2547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pole tekstowe 13"/>
              <p:cNvSpPr txBox="1"/>
              <p:nvPr/>
            </p:nvSpPr>
            <p:spPr>
              <a:xfrm>
                <a:off x="7452320" y="6330806"/>
                <a:ext cx="13421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600" b="1" dirty="0" err="1" smtClean="0">
                    <a:solidFill>
                      <a:schemeClr val="bg1"/>
                    </a:solidFill>
                  </a:rPr>
                  <a:t>www.kisan.pl</a:t>
                </a:r>
                <a:endParaRPr lang="pl-PL" sz="16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Picture 6" descr="C:\Users\m.sikora\Desktop\kisan_logo_claim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2120" y="449288"/>
              <a:ext cx="3096344" cy="419091"/>
            </a:xfrm>
            <a:prstGeom prst="rect">
              <a:avLst/>
            </a:prstGeom>
            <a:noFill/>
          </p:spPr>
        </p:pic>
      </p:grpSp>
      <p:cxnSp>
        <p:nvCxnSpPr>
          <p:cNvPr id="16" name="Łącznik prosty 15"/>
          <p:cNvCxnSpPr/>
          <p:nvPr/>
        </p:nvCxnSpPr>
        <p:spPr>
          <a:xfrm>
            <a:off x="3635896" y="1268760"/>
            <a:ext cx="0" cy="720080"/>
          </a:xfrm>
          <a:prstGeom prst="line">
            <a:avLst/>
          </a:prstGeom>
          <a:ln w="28575">
            <a:solidFill>
              <a:srgbClr val="FF0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3923928" y="1268760"/>
            <a:ext cx="1685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i="1" dirty="0" smtClean="0"/>
              <a:t>             </a:t>
            </a:r>
            <a:endParaRPr lang="pl-PL" sz="4000" i="1" dirty="0"/>
          </a:p>
        </p:txBody>
      </p:sp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707904" y="1124744"/>
            <a:ext cx="5184576" cy="936104"/>
          </a:xfrm>
        </p:spPr>
        <p:txBody>
          <a:bodyPr>
            <a:normAutofit/>
          </a:bodyPr>
          <a:lstStyle/>
          <a:p>
            <a:pPr algn="l"/>
            <a:r>
              <a:rPr lang="pl-PL" sz="4000" i="1" dirty="0"/>
              <a:t>Ogrzewanie podłogowe</a:t>
            </a:r>
          </a:p>
        </p:txBody>
      </p:sp>
      <p:sp>
        <p:nvSpPr>
          <p:cNvPr id="21" name="Symbol zastępczy zawartości 20"/>
          <p:cNvSpPr>
            <a:spLocks noGrp="1"/>
          </p:cNvSpPr>
          <p:nvPr>
            <p:ph idx="1"/>
          </p:nvPr>
        </p:nvSpPr>
        <p:spPr>
          <a:xfrm>
            <a:off x="683568" y="2348880"/>
            <a:ext cx="7632848" cy="38884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500" dirty="0"/>
          </a:p>
          <a:p>
            <a:endParaRPr lang="pl-PL" sz="1400" dirty="0"/>
          </a:p>
        </p:txBody>
      </p:sp>
      <p:pic>
        <p:nvPicPr>
          <p:cNvPr id="18" name="Picture 2" descr="SLIDE-UE-KISAN-OP-A-03"/>
          <p:cNvPicPr>
            <a:picLocks noChangeAspect="1" noChangeArrowheads="1"/>
          </p:cNvPicPr>
          <p:nvPr/>
        </p:nvPicPr>
        <p:blipFill rotWithShape="1">
          <a:blip r:embed="rId4" cstate="print"/>
          <a:srcRect l="2991" t="7899" r="3056" b="19408"/>
          <a:stretch/>
        </p:blipFill>
        <p:spPr bwMode="auto">
          <a:xfrm>
            <a:off x="676554" y="2086319"/>
            <a:ext cx="7790892" cy="42651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14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a 14"/>
          <p:cNvGrpSpPr/>
          <p:nvPr/>
        </p:nvGrpSpPr>
        <p:grpSpPr>
          <a:xfrm>
            <a:off x="0" y="449288"/>
            <a:ext cx="9144000" cy="6198586"/>
            <a:chOff x="0" y="449288"/>
            <a:chExt cx="9144000" cy="6198586"/>
          </a:xfrm>
        </p:grpSpPr>
        <p:grpSp>
          <p:nvGrpSpPr>
            <p:cNvPr id="10" name="Grupa 8"/>
            <p:cNvGrpSpPr/>
            <p:nvPr/>
          </p:nvGrpSpPr>
          <p:grpSpPr>
            <a:xfrm>
              <a:off x="0" y="6309320"/>
              <a:ext cx="9144000" cy="338554"/>
              <a:chOff x="0" y="6330806"/>
              <a:chExt cx="9144000" cy="338554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6381328"/>
                <a:ext cx="9144000" cy="2547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pole tekstowe 13"/>
              <p:cNvSpPr txBox="1"/>
              <p:nvPr/>
            </p:nvSpPr>
            <p:spPr>
              <a:xfrm>
                <a:off x="7452320" y="6330806"/>
                <a:ext cx="13421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600" b="1" dirty="0" err="1" smtClean="0">
                    <a:solidFill>
                      <a:schemeClr val="bg1"/>
                    </a:solidFill>
                  </a:rPr>
                  <a:t>www.kisan.pl</a:t>
                </a:r>
                <a:endParaRPr lang="pl-PL" sz="16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Picture 6" descr="C:\Users\m.sikora\Desktop\kisan_logo_claim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2120" y="449288"/>
              <a:ext cx="3096344" cy="419091"/>
            </a:xfrm>
            <a:prstGeom prst="rect">
              <a:avLst/>
            </a:prstGeom>
            <a:noFill/>
          </p:spPr>
        </p:pic>
      </p:grpSp>
      <p:cxnSp>
        <p:nvCxnSpPr>
          <p:cNvPr id="16" name="Łącznik prosty 15"/>
          <p:cNvCxnSpPr/>
          <p:nvPr/>
        </p:nvCxnSpPr>
        <p:spPr>
          <a:xfrm>
            <a:off x="3635896" y="1268760"/>
            <a:ext cx="0" cy="720080"/>
          </a:xfrm>
          <a:prstGeom prst="line">
            <a:avLst/>
          </a:prstGeom>
          <a:ln w="28575">
            <a:solidFill>
              <a:srgbClr val="FF0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3923928" y="1268760"/>
            <a:ext cx="1685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i="1" dirty="0" smtClean="0"/>
              <a:t>             </a:t>
            </a:r>
            <a:endParaRPr lang="pl-PL" sz="4000" i="1" dirty="0"/>
          </a:p>
        </p:txBody>
      </p:sp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707904" y="1124744"/>
            <a:ext cx="5184576" cy="936104"/>
          </a:xfrm>
        </p:spPr>
        <p:txBody>
          <a:bodyPr>
            <a:noAutofit/>
          </a:bodyPr>
          <a:lstStyle/>
          <a:p>
            <a:pPr algn="l"/>
            <a:r>
              <a:rPr lang="pl-PL" sz="2800" i="1" dirty="0"/>
              <a:t>Elementy systemu</a:t>
            </a:r>
          </a:p>
        </p:txBody>
      </p:sp>
      <p:sp>
        <p:nvSpPr>
          <p:cNvPr id="21" name="Symbol zastępczy zawartości 20"/>
          <p:cNvSpPr>
            <a:spLocks noGrp="1"/>
          </p:cNvSpPr>
          <p:nvPr>
            <p:ph idx="1"/>
          </p:nvPr>
        </p:nvSpPr>
        <p:spPr>
          <a:xfrm>
            <a:off x="395535" y="5638457"/>
            <a:ext cx="8375937" cy="102722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800" dirty="0" smtClean="0"/>
              <a:t>Listwa montażowa ma </a:t>
            </a:r>
            <a:r>
              <a:rPr lang="pl-PL" sz="1800" dirty="0"/>
              <a:t>zastosowanie w systemach </a:t>
            </a:r>
            <a:r>
              <a:rPr lang="pl-PL" sz="1800" b="1" dirty="0" err="1" smtClean="0"/>
              <a:t>Kisan</a:t>
            </a:r>
            <a:r>
              <a:rPr lang="pl-PL" sz="1800" b="1" dirty="0" smtClean="0"/>
              <a:t> </a:t>
            </a:r>
            <a:r>
              <a:rPr lang="pl-PL" sz="1800" b="1" dirty="0"/>
              <a:t>Comfort </a:t>
            </a:r>
            <a:r>
              <a:rPr lang="pl-PL" sz="1800" b="1" dirty="0" err="1" smtClean="0"/>
              <a:t>Floor</a:t>
            </a:r>
            <a:r>
              <a:rPr lang="pl-PL" sz="1800" b="1" dirty="0" smtClean="0"/>
              <a:t> </a:t>
            </a:r>
            <a:r>
              <a:rPr lang="pl-PL" sz="1800" b="1" dirty="0" err="1" smtClean="0"/>
              <a:t>Easy</a:t>
            </a:r>
            <a:r>
              <a:rPr lang="pl-PL" sz="1800" b="1" dirty="0"/>
              <a:t>, </a:t>
            </a:r>
            <a:r>
              <a:rPr lang="pl-PL" sz="1800" b="1" dirty="0" smtClean="0"/>
              <a:t/>
            </a:r>
            <a:br>
              <a:rPr lang="pl-PL" sz="1800" b="1" dirty="0" smtClean="0"/>
            </a:br>
            <a:r>
              <a:rPr lang="pl-PL" sz="1800" dirty="0" smtClean="0"/>
              <a:t>oraz</a:t>
            </a:r>
            <a:r>
              <a:rPr lang="pl-PL" sz="1800" b="1" dirty="0" smtClean="0"/>
              <a:t> </a:t>
            </a:r>
            <a:r>
              <a:rPr lang="pl-PL" sz="1800" b="1" dirty="0" err="1"/>
              <a:t>Kisan</a:t>
            </a:r>
            <a:r>
              <a:rPr lang="pl-PL" sz="1800" b="1" dirty="0"/>
              <a:t> Comfort Wall Standard</a:t>
            </a:r>
          </a:p>
          <a:p>
            <a:pPr marL="0" indent="0" algn="ctr">
              <a:buNone/>
            </a:pPr>
            <a:endParaRPr lang="pl-PL" sz="1800" b="1" dirty="0"/>
          </a:p>
        </p:txBody>
      </p:sp>
      <p:sp>
        <p:nvSpPr>
          <p:cNvPr id="2" name="Prostokąt 1"/>
          <p:cNvSpPr/>
          <p:nvPr/>
        </p:nvSpPr>
        <p:spPr>
          <a:xfrm>
            <a:off x="3687966" y="2204864"/>
            <a:ext cx="511256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/>
              <a:t>Listwa montażowa </a:t>
            </a:r>
            <a:r>
              <a:rPr lang="pl-PL" b="1" dirty="0" smtClean="0"/>
              <a:t>uniwersalna</a:t>
            </a:r>
          </a:p>
          <a:p>
            <a:pPr algn="ctr"/>
            <a:endParaRPr lang="pl-PL" b="1" dirty="0"/>
          </a:p>
          <a:p>
            <a:r>
              <a:rPr lang="pl-PL" dirty="0"/>
              <a:t>Uniwersalna listwa montażowa wykonana z tworzywa sztucznego przeznaczona jest do układania instalacji ogrzewania podłogowego i ściennego z użyciem rur o średnicach zewnętrznych 14 mm, 16 mm i 20 mm.</a:t>
            </a:r>
          </a:p>
          <a:p>
            <a:r>
              <a:rPr lang="pl-PL" dirty="0"/>
              <a:t>Naprzemienne gniazda dla rur 14-16 mm i 20 mm w odstępie 5 cm pozwalają na układanie pętli z rozstawem minimalnym co 10 cm lub z krotnością tej liczby czyli 20 lub 30 cm. </a:t>
            </a:r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996952"/>
            <a:ext cx="2581582" cy="178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17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a 14"/>
          <p:cNvGrpSpPr/>
          <p:nvPr/>
        </p:nvGrpSpPr>
        <p:grpSpPr>
          <a:xfrm>
            <a:off x="0" y="449288"/>
            <a:ext cx="9144000" cy="6198586"/>
            <a:chOff x="0" y="449288"/>
            <a:chExt cx="9144000" cy="6198586"/>
          </a:xfrm>
        </p:grpSpPr>
        <p:grpSp>
          <p:nvGrpSpPr>
            <p:cNvPr id="10" name="Grupa 8"/>
            <p:cNvGrpSpPr/>
            <p:nvPr/>
          </p:nvGrpSpPr>
          <p:grpSpPr>
            <a:xfrm>
              <a:off x="0" y="6309320"/>
              <a:ext cx="9144000" cy="338554"/>
              <a:chOff x="0" y="6330806"/>
              <a:chExt cx="9144000" cy="338554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6381328"/>
                <a:ext cx="9144000" cy="2547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pole tekstowe 13"/>
              <p:cNvSpPr txBox="1"/>
              <p:nvPr/>
            </p:nvSpPr>
            <p:spPr>
              <a:xfrm>
                <a:off x="7452320" y="6330806"/>
                <a:ext cx="13421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600" b="1" dirty="0" err="1" smtClean="0">
                    <a:solidFill>
                      <a:schemeClr val="bg1"/>
                    </a:solidFill>
                  </a:rPr>
                  <a:t>www.kisan.pl</a:t>
                </a:r>
                <a:endParaRPr lang="pl-PL" sz="16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Picture 6" descr="C:\Users\m.sikora\Desktop\kisan_logo_claim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2120" y="449288"/>
              <a:ext cx="3096344" cy="419091"/>
            </a:xfrm>
            <a:prstGeom prst="rect">
              <a:avLst/>
            </a:prstGeom>
            <a:noFill/>
          </p:spPr>
        </p:pic>
      </p:grpSp>
      <p:cxnSp>
        <p:nvCxnSpPr>
          <p:cNvPr id="16" name="Łącznik prosty 15"/>
          <p:cNvCxnSpPr/>
          <p:nvPr/>
        </p:nvCxnSpPr>
        <p:spPr>
          <a:xfrm>
            <a:off x="3635896" y="1268760"/>
            <a:ext cx="0" cy="720080"/>
          </a:xfrm>
          <a:prstGeom prst="line">
            <a:avLst/>
          </a:prstGeom>
          <a:ln w="28575">
            <a:solidFill>
              <a:srgbClr val="FF0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3923928" y="1268760"/>
            <a:ext cx="1685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i="1" dirty="0" smtClean="0"/>
              <a:t>             </a:t>
            </a:r>
            <a:endParaRPr lang="pl-PL" sz="4000" i="1" dirty="0"/>
          </a:p>
        </p:txBody>
      </p:sp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707904" y="1124744"/>
            <a:ext cx="5184576" cy="936104"/>
          </a:xfrm>
        </p:spPr>
        <p:txBody>
          <a:bodyPr>
            <a:noAutofit/>
          </a:bodyPr>
          <a:lstStyle/>
          <a:p>
            <a:pPr algn="l"/>
            <a:r>
              <a:rPr lang="pl-PL" sz="2800" i="1" dirty="0"/>
              <a:t>Rozwiązanie</a:t>
            </a:r>
          </a:p>
        </p:txBody>
      </p:sp>
      <p:sp>
        <p:nvSpPr>
          <p:cNvPr id="21" name="Symbol zastępczy zawartości 20"/>
          <p:cNvSpPr>
            <a:spLocks noGrp="1"/>
          </p:cNvSpPr>
          <p:nvPr>
            <p:ph idx="1"/>
          </p:nvPr>
        </p:nvSpPr>
        <p:spPr>
          <a:xfrm>
            <a:off x="683568" y="2348880"/>
            <a:ext cx="7632848" cy="38884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500" dirty="0"/>
          </a:p>
          <a:p>
            <a:endParaRPr lang="pl-PL" sz="1400" dirty="0"/>
          </a:p>
        </p:txBody>
      </p:sp>
      <p:sp>
        <p:nvSpPr>
          <p:cNvPr id="2" name="Prostokąt 1"/>
          <p:cNvSpPr/>
          <p:nvPr/>
        </p:nvSpPr>
        <p:spPr>
          <a:xfrm>
            <a:off x="680974" y="2054751"/>
            <a:ext cx="74888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err="1"/>
              <a:t>Kisan</a:t>
            </a:r>
            <a:r>
              <a:rPr lang="pl-PL" sz="2000" b="1" dirty="0"/>
              <a:t> Comfort </a:t>
            </a:r>
            <a:r>
              <a:rPr lang="pl-PL" sz="2000" b="1" dirty="0" err="1"/>
              <a:t>Floor</a:t>
            </a:r>
            <a:r>
              <a:rPr lang="pl-PL" sz="2000" b="1" dirty="0"/>
              <a:t> </a:t>
            </a:r>
            <a:r>
              <a:rPr lang="pl-PL" sz="2000" b="1" dirty="0" err="1"/>
              <a:t>Easy</a:t>
            </a:r>
            <a:endParaRPr lang="pl-PL" sz="2000" b="1" dirty="0"/>
          </a:p>
          <a:p>
            <a:pPr algn="ctr"/>
            <a:r>
              <a:rPr lang="pl-PL" sz="2000" dirty="0"/>
              <a:t>styropian z folią przeciwwilgociową, </a:t>
            </a:r>
          </a:p>
          <a:p>
            <a:pPr algn="ctr"/>
            <a:r>
              <a:rPr lang="pl-PL" sz="2000" dirty="0"/>
              <a:t>rura mocowana w listwach montażowych</a:t>
            </a:r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 rotWithShape="1">
          <a:blip r:embed="rId4" cstate="print"/>
          <a:srcRect t="2510"/>
          <a:stretch/>
        </p:blipFill>
        <p:spPr bwMode="auto">
          <a:xfrm>
            <a:off x="6382709" y="1190655"/>
            <a:ext cx="1069611" cy="86409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398" y="3117884"/>
            <a:ext cx="4254250" cy="31914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3117884"/>
            <a:ext cx="4254250" cy="31914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9559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a 14"/>
          <p:cNvGrpSpPr/>
          <p:nvPr/>
        </p:nvGrpSpPr>
        <p:grpSpPr>
          <a:xfrm>
            <a:off x="0" y="449288"/>
            <a:ext cx="9144000" cy="6198586"/>
            <a:chOff x="0" y="449288"/>
            <a:chExt cx="9144000" cy="6198586"/>
          </a:xfrm>
        </p:grpSpPr>
        <p:grpSp>
          <p:nvGrpSpPr>
            <p:cNvPr id="10" name="Grupa 8"/>
            <p:cNvGrpSpPr/>
            <p:nvPr/>
          </p:nvGrpSpPr>
          <p:grpSpPr>
            <a:xfrm>
              <a:off x="0" y="6309320"/>
              <a:ext cx="9144000" cy="338554"/>
              <a:chOff x="0" y="6330806"/>
              <a:chExt cx="9144000" cy="338554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6381328"/>
                <a:ext cx="9144000" cy="2547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pole tekstowe 13"/>
              <p:cNvSpPr txBox="1"/>
              <p:nvPr/>
            </p:nvSpPr>
            <p:spPr>
              <a:xfrm>
                <a:off x="7452320" y="6330806"/>
                <a:ext cx="13421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600" b="1" dirty="0" err="1" smtClean="0">
                    <a:solidFill>
                      <a:schemeClr val="bg1"/>
                    </a:solidFill>
                  </a:rPr>
                  <a:t>www.kisan.pl</a:t>
                </a:r>
                <a:endParaRPr lang="pl-PL" sz="16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Picture 6" descr="C:\Users\m.sikora\Desktop\kisan_logo_claim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2120" y="449288"/>
              <a:ext cx="3096344" cy="419091"/>
            </a:xfrm>
            <a:prstGeom prst="rect">
              <a:avLst/>
            </a:prstGeom>
            <a:noFill/>
          </p:spPr>
        </p:pic>
      </p:grpSp>
      <p:cxnSp>
        <p:nvCxnSpPr>
          <p:cNvPr id="16" name="Łącznik prosty 15"/>
          <p:cNvCxnSpPr/>
          <p:nvPr/>
        </p:nvCxnSpPr>
        <p:spPr>
          <a:xfrm>
            <a:off x="3635896" y="1268760"/>
            <a:ext cx="0" cy="720080"/>
          </a:xfrm>
          <a:prstGeom prst="line">
            <a:avLst/>
          </a:prstGeom>
          <a:ln w="28575">
            <a:solidFill>
              <a:srgbClr val="FF0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3923928" y="1268760"/>
            <a:ext cx="1685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i="1" dirty="0" smtClean="0"/>
              <a:t>             </a:t>
            </a:r>
            <a:endParaRPr lang="pl-PL" sz="4000" i="1" dirty="0"/>
          </a:p>
        </p:txBody>
      </p:sp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707904" y="1124744"/>
            <a:ext cx="5184576" cy="936104"/>
          </a:xfrm>
        </p:spPr>
        <p:txBody>
          <a:bodyPr>
            <a:noAutofit/>
          </a:bodyPr>
          <a:lstStyle/>
          <a:p>
            <a:pPr algn="l"/>
            <a:r>
              <a:rPr lang="pl-PL" sz="2800" i="1" dirty="0"/>
              <a:t>Elementy systemu</a:t>
            </a:r>
          </a:p>
        </p:txBody>
      </p:sp>
      <p:sp>
        <p:nvSpPr>
          <p:cNvPr id="2" name="Prostokąt 1"/>
          <p:cNvSpPr/>
          <p:nvPr/>
        </p:nvSpPr>
        <p:spPr>
          <a:xfrm>
            <a:off x="3687966" y="2137607"/>
            <a:ext cx="5112568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000" b="1" dirty="0">
                <a:solidFill>
                  <a:srgbClr val="000000"/>
                </a:solidFill>
                <a:latin typeface="Calibri" pitchFamily="32" charset="0"/>
              </a:rPr>
              <a:t>Płyta systemowa </a:t>
            </a:r>
            <a:r>
              <a:rPr lang="pl-PL" sz="2000" b="1" dirty="0" smtClean="0">
                <a:solidFill>
                  <a:srgbClr val="000000"/>
                </a:solidFill>
                <a:latin typeface="Calibri" pitchFamily="32" charset="0"/>
              </a:rPr>
              <a:t>ogrzewania </a:t>
            </a:r>
            <a:r>
              <a:rPr lang="pl-PL" sz="2000" b="1" dirty="0">
                <a:solidFill>
                  <a:srgbClr val="000000"/>
                </a:solidFill>
                <a:latin typeface="Calibri" pitchFamily="32" charset="0"/>
              </a:rPr>
              <a:t>podłogowego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000" b="1" dirty="0">
                <a:solidFill>
                  <a:srgbClr val="000000"/>
                </a:solidFill>
                <a:latin typeface="Calibri" pitchFamily="32" charset="0"/>
              </a:rPr>
              <a:t>w systemie mokrym i suchym.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dirty="0">
              <a:solidFill>
                <a:srgbClr val="000000"/>
              </a:solidFill>
              <a:latin typeface="Calibri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dirty="0">
                <a:solidFill>
                  <a:srgbClr val="000000"/>
                </a:solidFill>
                <a:latin typeface="Calibri" pitchFamily="32" charset="0"/>
              </a:rPr>
              <a:t>Płyta jest wykonana z polistyrenu ekspandowanego, materiału o bardzo niskiej nasiąkliwości, odpornego na deformację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dirty="0">
                <a:solidFill>
                  <a:srgbClr val="000000"/>
                </a:solidFill>
                <a:latin typeface="Calibri" pitchFamily="32" charset="0"/>
              </a:rPr>
              <a:t>– można się po nim poruszać.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dirty="0">
                <a:solidFill>
                  <a:srgbClr val="000000"/>
                </a:solidFill>
                <a:latin typeface="Calibri" pitchFamily="32" charset="0"/>
              </a:rPr>
              <a:t>Krawędzie płyt posiadają zatrzask dający możliwość trwałego i szczelnego połączenia.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dirty="0">
                <a:solidFill>
                  <a:srgbClr val="000000"/>
                </a:solidFill>
                <a:latin typeface="Calibri" pitchFamily="32" charset="0"/>
              </a:rPr>
              <a:t>Szybki i pewny montaż rur na płycie jest możliwy dzięki systemowi wypustek.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" t="5840" r="4202"/>
          <a:stretch/>
        </p:blipFill>
        <p:spPr>
          <a:xfrm rot="16200000">
            <a:off x="-698946" y="1798293"/>
            <a:ext cx="4928842" cy="3530949"/>
          </a:xfrm>
          <a:prstGeom prst="rect">
            <a:avLst/>
          </a:prstGeom>
        </p:spPr>
      </p:pic>
      <p:sp>
        <p:nvSpPr>
          <p:cNvPr id="21" name="Symbol zastępczy zawartości 20"/>
          <p:cNvSpPr>
            <a:spLocks noGrp="1"/>
          </p:cNvSpPr>
          <p:nvPr>
            <p:ph idx="1"/>
          </p:nvPr>
        </p:nvSpPr>
        <p:spPr>
          <a:xfrm>
            <a:off x="389121" y="5451375"/>
            <a:ext cx="8375937" cy="102722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600" dirty="0"/>
              <a:t>Współczynnik przewodzenia ciepła </a:t>
            </a:r>
            <a:r>
              <a:rPr lang="pl-PL" sz="1600" b="1" dirty="0" err="1"/>
              <a:t>λ</a:t>
            </a:r>
            <a:r>
              <a:rPr lang="pl-PL" sz="1600" b="1" baseline="-25000" dirty="0" err="1"/>
              <a:t>D</a:t>
            </a:r>
            <a:r>
              <a:rPr lang="pl-PL" sz="1600" b="1" dirty="0"/>
              <a:t> ≤ 0,035 </a:t>
            </a:r>
            <a:r>
              <a:rPr lang="pl-PL" sz="1600" b="1" dirty="0" smtClean="0"/>
              <a:t>W/</a:t>
            </a:r>
            <a:r>
              <a:rPr lang="pl-PL" sz="1600" b="1" dirty="0" err="1" smtClean="0"/>
              <a:t>m·K</a:t>
            </a:r>
            <a:endParaRPr lang="pl-PL" sz="1600" b="1" dirty="0"/>
          </a:p>
          <a:p>
            <a:pPr marL="0" indent="0" algn="ctr">
              <a:buNone/>
            </a:pPr>
            <a:r>
              <a:rPr lang="pl-PL" sz="1600" dirty="0"/>
              <a:t>Dostępna grubość – </a:t>
            </a:r>
            <a:r>
              <a:rPr lang="pl-PL" sz="1600" b="1" dirty="0" smtClean="0"/>
              <a:t>4,25 </a:t>
            </a:r>
            <a:r>
              <a:rPr lang="pl-PL" sz="1600" b="1" dirty="0"/>
              <a:t>cm </a:t>
            </a:r>
            <a:r>
              <a:rPr lang="pl-PL" sz="1600" dirty="0"/>
              <a:t>(całkowita)</a:t>
            </a:r>
          </a:p>
          <a:p>
            <a:pPr marL="0" indent="0" algn="ctr">
              <a:buNone/>
            </a:pPr>
            <a:r>
              <a:rPr lang="pl-PL" sz="1600" dirty="0"/>
              <a:t>Płyta ma zastosowanie w systemach </a:t>
            </a:r>
            <a:r>
              <a:rPr lang="pl-PL" sz="1600" b="1" dirty="0" err="1"/>
              <a:t>Kisan</a:t>
            </a:r>
            <a:r>
              <a:rPr lang="pl-PL" sz="1600" b="1" dirty="0"/>
              <a:t> Comfort </a:t>
            </a:r>
            <a:r>
              <a:rPr lang="pl-PL" sz="1600" b="1" dirty="0" err="1" smtClean="0"/>
              <a:t>Floor</a:t>
            </a:r>
            <a:r>
              <a:rPr lang="pl-PL" sz="1600" b="1" dirty="0" smtClean="0"/>
              <a:t>: Fast</a:t>
            </a:r>
            <a:r>
              <a:rPr lang="pl-PL" sz="1600" b="1" dirty="0"/>
              <a:t>, </a:t>
            </a:r>
            <a:r>
              <a:rPr lang="pl-PL" sz="1600" b="1" dirty="0" err="1"/>
              <a:t>Dry</a:t>
            </a:r>
            <a:endParaRPr lang="pl-PL" sz="1600" b="1" dirty="0"/>
          </a:p>
          <a:p>
            <a:pPr marL="0" indent="0" algn="ctr">
              <a:buNone/>
            </a:pPr>
            <a:endParaRPr lang="pl-PL" sz="1800" b="1" dirty="0"/>
          </a:p>
        </p:txBody>
      </p:sp>
    </p:spTree>
    <p:extLst>
      <p:ext uri="{BB962C8B-B14F-4D97-AF65-F5344CB8AC3E}">
        <p14:creationId xmlns:p14="http://schemas.microsoft.com/office/powerpoint/2010/main" val="369501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a 14"/>
          <p:cNvGrpSpPr/>
          <p:nvPr/>
        </p:nvGrpSpPr>
        <p:grpSpPr>
          <a:xfrm>
            <a:off x="0" y="449288"/>
            <a:ext cx="9144000" cy="6198586"/>
            <a:chOff x="0" y="449288"/>
            <a:chExt cx="9144000" cy="6198586"/>
          </a:xfrm>
        </p:grpSpPr>
        <p:grpSp>
          <p:nvGrpSpPr>
            <p:cNvPr id="10" name="Grupa 8"/>
            <p:cNvGrpSpPr/>
            <p:nvPr/>
          </p:nvGrpSpPr>
          <p:grpSpPr>
            <a:xfrm>
              <a:off x="0" y="6309320"/>
              <a:ext cx="9144000" cy="338554"/>
              <a:chOff x="0" y="6330806"/>
              <a:chExt cx="9144000" cy="338554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6381328"/>
                <a:ext cx="9144000" cy="2547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pole tekstowe 13"/>
              <p:cNvSpPr txBox="1"/>
              <p:nvPr/>
            </p:nvSpPr>
            <p:spPr>
              <a:xfrm>
                <a:off x="7452320" y="6330806"/>
                <a:ext cx="13421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600" b="1" dirty="0" err="1" smtClean="0">
                    <a:solidFill>
                      <a:schemeClr val="bg1"/>
                    </a:solidFill>
                  </a:rPr>
                  <a:t>www.kisan.pl</a:t>
                </a:r>
                <a:endParaRPr lang="pl-PL" sz="16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Picture 6" descr="C:\Users\m.sikora\Desktop\kisan_logo_claim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2120" y="449288"/>
              <a:ext cx="3096344" cy="419091"/>
            </a:xfrm>
            <a:prstGeom prst="rect">
              <a:avLst/>
            </a:prstGeom>
            <a:noFill/>
          </p:spPr>
        </p:pic>
      </p:grpSp>
      <p:cxnSp>
        <p:nvCxnSpPr>
          <p:cNvPr id="16" name="Łącznik prosty 15"/>
          <p:cNvCxnSpPr/>
          <p:nvPr/>
        </p:nvCxnSpPr>
        <p:spPr>
          <a:xfrm>
            <a:off x="683568" y="1268760"/>
            <a:ext cx="0" cy="720080"/>
          </a:xfrm>
          <a:prstGeom prst="line">
            <a:avLst/>
          </a:prstGeom>
          <a:ln w="28575">
            <a:solidFill>
              <a:srgbClr val="FF0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971600" y="1268760"/>
            <a:ext cx="1685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i="1" dirty="0" smtClean="0"/>
              <a:t>             </a:t>
            </a:r>
            <a:endParaRPr lang="pl-PL" sz="4000" i="1" dirty="0"/>
          </a:p>
        </p:txBody>
      </p:sp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712168" y="1154651"/>
            <a:ext cx="5184576" cy="936104"/>
          </a:xfrm>
        </p:spPr>
        <p:txBody>
          <a:bodyPr>
            <a:noAutofit/>
          </a:bodyPr>
          <a:lstStyle/>
          <a:p>
            <a:pPr algn="l"/>
            <a:r>
              <a:rPr lang="pl-PL" sz="2800" i="1" dirty="0"/>
              <a:t>Rozwiązanie</a:t>
            </a:r>
          </a:p>
        </p:txBody>
      </p:sp>
      <p:sp>
        <p:nvSpPr>
          <p:cNvPr id="21" name="Symbol zastępczy zawartości 20"/>
          <p:cNvSpPr>
            <a:spLocks noGrp="1"/>
          </p:cNvSpPr>
          <p:nvPr>
            <p:ph idx="1"/>
          </p:nvPr>
        </p:nvSpPr>
        <p:spPr>
          <a:xfrm>
            <a:off x="179512" y="2407702"/>
            <a:ext cx="7632848" cy="38884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500" dirty="0"/>
          </a:p>
          <a:p>
            <a:endParaRPr lang="pl-PL" sz="1400" dirty="0"/>
          </a:p>
        </p:txBody>
      </p:sp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4148" y="2132856"/>
            <a:ext cx="3577095" cy="2808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" name="Prostokąt 3"/>
          <p:cNvSpPr/>
          <p:nvPr/>
        </p:nvSpPr>
        <p:spPr>
          <a:xfrm>
            <a:off x="395535" y="2407702"/>
            <a:ext cx="5213469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err="1"/>
              <a:t>Kisan</a:t>
            </a:r>
            <a:r>
              <a:rPr lang="pl-PL" sz="2000" b="1" dirty="0"/>
              <a:t> Comfort </a:t>
            </a:r>
            <a:r>
              <a:rPr lang="pl-PL" sz="2000" b="1" dirty="0" err="1"/>
              <a:t>Floor</a:t>
            </a:r>
            <a:r>
              <a:rPr lang="pl-PL" sz="2000" b="1" dirty="0"/>
              <a:t> Fast</a:t>
            </a:r>
            <a:r>
              <a:rPr lang="pl-PL" sz="2000" dirty="0"/>
              <a:t/>
            </a:r>
            <a:br>
              <a:rPr lang="pl-PL" sz="2000" dirty="0"/>
            </a:br>
            <a:r>
              <a:rPr lang="pl-PL" sz="2000" dirty="0"/>
              <a:t>System z mokrą wylewką na styropianie </a:t>
            </a:r>
            <a:br>
              <a:rPr lang="pl-PL" sz="2000" dirty="0"/>
            </a:br>
            <a:r>
              <a:rPr lang="pl-PL" sz="2000" dirty="0"/>
              <a:t>z wypustkami.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>Jastrych anhydrytowy - 3,5 cm</a:t>
            </a:r>
          </a:p>
          <a:p>
            <a:r>
              <a:rPr lang="pl-PL" dirty="0"/>
              <a:t>Styropian z wypustkami – </a:t>
            </a:r>
            <a:r>
              <a:rPr lang="pl-PL" dirty="0" smtClean="0"/>
              <a:t>4,25 </a:t>
            </a:r>
            <a:r>
              <a:rPr lang="pl-PL" dirty="0"/>
              <a:t>cm</a:t>
            </a:r>
          </a:p>
          <a:p>
            <a:r>
              <a:rPr lang="pl-PL" dirty="0"/>
              <a:t>Dodatkowy styropian (jeśli wymagany. Grubość zależna od rodzaju przegrody i typu pomieszczenia zgodnie z Warunkami Technicznymi  jakimi powinny odpowiadać budynki i ich usytuowanie Załącznik nr 2)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6170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a 14"/>
          <p:cNvGrpSpPr/>
          <p:nvPr/>
        </p:nvGrpSpPr>
        <p:grpSpPr>
          <a:xfrm>
            <a:off x="0" y="449288"/>
            <a:ext cx="9144000" cy="6198586"/>
            <a:chOff x="0" y="449288"/>
            <a:chExt cx="9144000" cy="6198586"/>
          </a:xfrm>
        </p:grpSpPr>
        <p:grpSp>
          <p:nvGrpSpPr>
            <p:cNvPr id="10" name="Grupa 8"/>
            <p:cNvGrpSpPr/>
            <p:nvPr/>
          </p:nvGrpSpPr>
          <p:grpSpPr>
            <a:xfrm>
              <a:off x="0" y="6309320"/>
              <a:ext cx="9144000" cy="338554"/>
              <a:chOff x="0" y="6330806"/>
              <a:chExt cx="9144000" cy="338554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6381328"/>
                <a:ext cx="9144000" cy="2547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pole tekstowe 13"/>
              <p:cNvSpPr txBox="1"/>
              <p:nvPr/>
            </p:nvSpPr>
            <p:spPr>
              <a:xfrm>
                <a:off x="7452320" y="6330806"/>
                <a:ext cx="13421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600" b="1" dirty="0" err="1" smtClean="0">
                    <a:solidFill>
                      <a:schemeClr val="bg1"/>
                    </a:solidFill>
                  </a:rPr>
                  <a:t>www.kisan.pl</a:t>
                </a:r>
                <a:endParaRPr lang="pl-PL" sz="16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Picture 6" descr="C:\Users\m.sikora\Desktop\kisan_logo_claim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2120" y="449288"/>
              <a:ext cx="3096344" cy="419091"/>
            </a:xfrm>
            <a:prstGeom prst="rect">
              <a:avLst/>
            </a:prstGeom>
            <a:noFill/>
          </p:spPr>
        </p:pic>
      </p:grpSp>
      <p:cxnSp>
        <p:nvCxnSpPr>
          <p:cNvPr id="16" name="Łącznik prosty 15"/>
          <p:cNvCxnSpPr/>
          <p:nvPr/>
        </p:nvCxnSpPr>
        <p:spPr>
          <a:xfrm>
            <a:off x="3635896" y="1268760"/>
            <a:ext cx="0" cy="720080"/>
          </a:xfrm>
          <a:prstGeom prst="line">
            <a:avLst/>
          </a:prstGeom>
          <a:ln w="28575">
            <a:solidFill>
              <a:srgbClr val="FF0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3923928" y="1268760"/>
            <a:ext cx="1685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i="1" dirty="0" smtClean="0"/>
              <a:t>             </a:t>
            </a:r>
            <a:endParaRPr lang="pl-PL" sz="4000" i="1" dirty="0"/>
          </a:p>
        </p:txBody>
      </p:sp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707904" y="1124744"/>
            <a:ext cx="5184576" cy="936104"/>
          </a:xfrm>
        </p:spPr>
        <p:txBody>
          <a:bodyPr>
            <a:noAutofit/>
          </a:bodyPr>
          <a:lstStyle/>
          <a:p>
            <a:pPr algn="l"/>
            <a:r>
              <a:rPr lang="pl-PL" sz="2800" i="1" dirty="0"/>
              <a:t>Rozwiązanie</a:t>
            </a:r>
          </a:p>
        </p:txBody>
      </p:sp>
      <p:sp>
        <p:nvSpPr>
          <p:cNvPr id="21" name="Symbol zastępczy zawartości 20"/>
          <p:cNvSpPr>
            <a:spLocks noGrp="1"/>
          </p:cNvSpPr>
          <p:nvPr>
            <p:ph idx="1"/>
          </p:nvPr>
        </p:nvSpPr>
        <p:spPr>
          <a:xfrm>
            <a:off x="251520" y="2386866"/>
            <a:ext cx="7632848" cy="38884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500" dirty="0"/>
          </a:p>
          <a:p>
            <a:endParaRPr lang="pl-PL" sz="1400" dirty="0"/>
          </a:p>
        </p:txBody>
      </p:sp>
      <p:sp>
        <p:nvSpPr>
          <p:cNvPr id="4" name="Prostokąt 3"/>
          <p:cNvSpPr/>
          <p:nvPr/>
        </p:nvSpPr>
        <p:spPr>
          <a:xfrm>
            <a:off x="826056" y="2204864"/>
            <a:ext cx="70797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err="1"/>
              <a:t>Kisan</a:t>
            </a:r>
            <a:r>
              <a:rPr lang="pl-PL" sz="2000" b="1" dirty="0"/>
              <a:t> Comfort </a:t>
            </a:r>
            <a:r>
              <a:rPr lang="pl-PL" sz="2000" b="1" dirty="0" err="1"/>
              <a:t>Floor</a:t>
            </a:r>
            <a:r>
              <a:rPr lang="pl-PL" sz="2000" b="1" dirty="0"/>
              <a:t> Fast</a:t>
            </a:r>
            <a:r>
              <a:rPr lang="pl-PL" sz="2000" dirty="0"/>
              <a:t/>
            </a:r>
            <a:br>
              <a:rPr lang="pl-PL" sz="2000" dirty="0"/>
            </a:br>
            <a:r>
              <a:rPr lang="pl-PL" sz="2000" dirty="0"/>
              <a:t>System z mokrą wylewką na </a:t>
            </a:r>
            <a:r>
              <a:rPr lang="pl-PL" sz="2000" dirty="0" smtClean="0"/>
              <a:t>styropianie z </a:t>
            </a:r>
            <a:r>
              <a:rPr lang="pl-PL" sz="2000" dirty="0"/>
              <a:t>wypustkami</a:t>
            </a:r>
            <a:r>
              <a:rPr lang="pl-PL" sz="2000" dirty="0" smtClean="0"/>
              <a:t>.</a:t>
            </a:r>
            <a:endParaRPr lang="pl-PL" dirty="0"/>
          </a:p>
        </p:txBody>
      </p:sp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66411" y="1268760"/>
            <a:ext cx="1008924" cy="792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996953"/>
            <a:ext cx="4355408" cy="326732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4232" y="3002653"/>
            <a:ext cx="4355407" cy="326732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124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a 14"/>
          <p:cNvGrpSpPr/>
          <p:nvPr/>
        </p:nvGrpSpPr>
        <p:grpSpPr>
          <a:xfrm>
            <a:off x="0" y="449288"/>
            <a:ext cx="9144000" cy="6198586"/>
            <a:chOff x="0" y="449288"/>
            <a:chExt cx="9144000" cy="6198586"/>
          </a:xfrm>
        </p:grpSpPr>
        <p:grpSp>
          <p:nvGrpSpPr>
            <p:cNvPr id="10" name="Grupa 8"/>
            <p:cNvGrpSpPr/>
            <p:nvPr/>
          </p:nvGrpSpPr>
          <p:grpSpPr>
            <a:xfrm>
              <a:off x="0" y="6309320"/>
              <a:ext cx="9144000" cy="338554"/>
              <a:chOff x="0" y="6330806"/>
              <a:chExt cx="9144000" cy="338554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6381328"/>
                <a:ext cx="9144000" cy="2547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pole tekstowe 13"/>
              <p:cNvSpPr txBox="1"/>
              <p:nvPr/>
            </p:nvSpPr>
            <p:spPr>
              <a:xfrm>
                <a:off x="7452320" y="6330806"/>
                <a:ext cx="13421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600" b="1" dirty="0" err="1" smtClean="0">
                    <a:solidFill>
                      <a:schemeClr val="bg1"/>
                    </a:solidFill>
                  </a:rPr>
                  <a:t>www.kisan.pl</a:t>
                </a:r>
                <a:endParaRPr lang="pl-PL" sz="16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Picture 6" descr="C:\Users\m.sikora\Desktop\kisan_logo_claim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2120" y="449288"/>
              <a:ext cx="3096344" cy="419091"/>
            </a:xfrm>
            <a:prstGeom prst="rect">
              <a:avLst/>
            </a:prstGeom>
            <a:noFill/>
          </p:spPr>
        </p:pic>
      </p:grpSp>
      <p:cxnSp>
        <p:nvCxnSpPr>
          <p:cNvPr id="16" name="Łącznik prosty 15"/>
          <p:cNvCxnSpPr/>
          <p:nvPr/>
        </p:nvCxnSpPr>
        <p:spPr>
          <a:xfrm>
            <a:off x="657564" y="1304764"/>
            <a:ext cx="0" cy="720080"/>
          </a:xfrm>
          <a:prstGeom prst="line">
            <a:avLst/>
          </a:prstGeom>
          <a:ln w="28575">
            <a:solidFill>
              <a:srgbClr val="FF0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3923928" y="1268760"/>
            <a:ext cx="1685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i="1" dirty="0" smtClean="0"/>
              <a:t>             </a:t>
            </a:r>
            <a:endParaRPr lang="pl-PL" sz="4000" i="1" dirty="0"/>
          </a:p>
        </p:txBody>
      </p:sp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729572" y="1160748"/>
            <a:ext cx="5184576" cy="936104"/>
          </a:xfrm>
        </p:spPr>
        <p:txBody>
          <a:bodyPr>
            <a:noAutofit/>
          </a:bodyPr>
          <a:lstStyle/>
          <a:p>
            <a:pPr algn="l"/>
            <a:r>
              <a:rPr lang="pl-PL" sz="2800" i="1" dirty="0"/>
              <a:t>Rozwiązanie</a:t>
            </a:r>
          </a:p>
        </p:txBody>
      </p:sp>
      <p:sp>
        <p:nvSpPr>
          <p:cNvPr id="21" name="Symbol zastępczy zawartości 20"/>
          <p:cNvSpPr>
            <a:spLocks noGrp="1"/>
          </p:cNvSpPr>
          <p:nvPr>
            <p:ph idx="1"/>
          </p:nvPr>
        </p:nvSpPr>
        <p:spPr>
          <a:xfrm>
            <a:off x="251520" y="2276872"/>
            <a:ext cx="7632848" cy="38884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500" dirty="0"/>
          </a:p>
          <a:p>
            <a:endParaRPr lang="pl-PL" sz="1400" i="1" dirty="0"/>
          </a:p>
        </p:txBody>
      </p:sp>
      <p:sp>
        <p:nvSpPr>
          <p:cNvPr id="4" name="Prostokąt 3"/>
          <p:cNvSpPr/>
          <p:nvPr/>
        </p:nvSpPr>
        <p:spPr>
          <a:xfrm>
            <a:off x="395536" y="2276872"/>
            <a:ext cx="5544616" cy="3704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2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2" charset="0"/>
              </a:rPr>
              <a:t>Kisan</a:t>
            </a:r>
            <a:r>
              <a:rPr lang="pl-PL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2" charset="0"/>
              </a:rPr>
              <a:t> Comfort </a:t>
            </a:r>
            <a:r>
              <a:rPr lang="pl-PL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2" charset="0"/>
              </a:rPr>
              <a:t>Floor</a:t>
            </a:r>
            <a:r>
              <a:rPr lang="pl-PL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2" charset="0"/>
              </a:rPr>
              <a:t> </a:t>
            </a:r>
            <a:r>
              <a:rPr lang="pl-PL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2" charset="0"/>
              </a:rPr>
              <a:t>Dry</a:t>
            </a:r>
            <a:r>
              <a:rPr lang="pl-PL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2" charset="0"/>
              </a:rPr>
              <a:t/>
            </a:r>
            <a:br>
              <a:rPr lang="pl-PL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2" charset="0"/>
              </a:rPr>
            </a:br>
            <a:r>
              <a:rPr lang="pl-PL" dirty="0">
                <a:solidFill>
                  <a:srgbClr val="000000"/>
                </a:solidFill>
                <a:latin typeface="Calibri Greek" pitchFamily="32" charset="0"/>
              </a:rPr>
              <a:t>System z suchym jastrychem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dirty="0">
                <a:solidFill>
                  <a:srgbClr val="000000"/>
                </a:solidFill>
                <a:latin typeface="Calibri Greek" pitchFamily="32" charset="0"/>
              </a:rPr>
              <a:t>na styropianie z wypustkami,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dirty="0">
                <a:solidFill>
                  <a:srgbClr val="000000"/>
                </a:solidFill>
                <a:latin typeface="Calibri Greek" pitchFamily="32" charset="0"/>
              </a:rPr>
              <a:t>z lamelami aluminiowymi wspomagającymi oddawanie ciepła.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dirty="0">
              <a:solidFill>
                <a:srgbClr val="000000"/>
              </a:solidFill>
              <a:latin typeface="Calibri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dirty="0">
                <a:solidFill>
                  <a:srgbClr val="000000"/>
                </a:solidFill>
                <a:latin typeface="Calibri" pitchFamily="32" charset="0"/>
              </a:rPr>
              <a:t>Płyty gipsowo-włóknowe – 1,8 cm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dirty="0">
                <a:solidFill>
                  <a:srgbClr val="000000"/>
                </a:solidFill>
                <a:latin typeface="Calibri" pitchFamily="32" charset="0"/>
              </a:rPr>
              <a:t>Styropian z wypustkami – </a:t>
            </a:r>
            <a:r>
              <a:rPr lang="pl-PL" dirty="0" smtClean="0">
                <a:solidFill>
                  <a:srgbClr val="000000"/>
                </a:solidFill>
                <a:latin typeface="Calibri" pitchFamily="32" charset="0"/>
              </a:rPr>
              <a:t>4,25 </a:t>
            </a:r>
            <a:r>
              <a:rPr lang="pl-PL" dirty="0">
                <a:solidFill>
                  <a:srgbClr val="000000"/>
                </a:solidFill>
                <a:latin typeface="Calibri" pitchFamily="32" charset="0"/>
              </a:rPr>
              <a:t>cm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dirty="0">
                <a:solidFill>
                  <a:srgbClr val="000000"/>
                </a:solidFill>
                <a:latin typeface="Calibri" pitchFamily="32" charset="0"/>
              </a:rPr>
              <a:t>Dodatkowy styropian </a:t>
            </a:r>
            <a:r>
              <a:rPr lang="pl-PL" dirty="0" smtClean="0">
                <a:solidFill>
                  <a:srgbClr val="000000"/>
                </a:solidFill>
                <a:latin typeface="Calibri" pitchFamily="32" charset="0"/>
              </a:rPr>
              <a:t>(jeśli </a:t>
            </a:r>
            <a:r>
              <a:rPr lang="pl-PL" dirty="0" smtClean="0">
                <a:solidFill>
                  <a:srgbClr val="000000"/>
                </a:solidFill>
                <a:latin typeface="Calibri" pitchFamily="32" charset="0"/>
              </a:rPr>
              <a:t>wymagany. Grubość </a:t>
            </a:r>
            <a:r>
              <a:rPr lang="pl-PL" dirty="0">
                <a:solidFill>
                  <a:srgbClr val="000000"/>
                </a:solidFill>
                <a:latin typeface="Calibri" pitchFamily="32" charset="0"/>
              </a:rPr>
              <a:t>zależna od rodzaju przegrody i typu pomieszczenia zgodnie z Warunkami Technicznymi  jakimi powinny odpowiadać budynki i ich usytuowanie Załącznik nr 2)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dirty="0">
              <a:solidFill>
                <a:srgbClr val="000000"/>
              </a:solidFill>
              <a:latin typeface="Calibri" pitchFamily="32" charset="0"/>
            </a:endParaRPr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 rotWithShape="1">
          <a:blip r:embed="rId4" cstate="print"/>
          <a:srcRect r="11002"/>
          <a:stretch/>
        </p:blipFill>
        <p:spPr bwMode="auto">
          <a:xfrm>
            <a:off x="5107820" y="980728"/>
            <a:ext cx="3897735" cy="35283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124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a 14"/>
          <p:cNvGrpSpPr/>
          <p:nvPr/>
        </p:nvGrpSpPr>
        <p:grpSpPr>
          <a:xfrm>
            <a:off x="0" y="449288"/>
            <a:ext cx="9144000" cy="6198586"/>
            <a:chOff x="0" y="449288"/>
            <a:chExt cx="9144000" cy="6198586"/>
          </a:xfrm>
        </p:grpSpPr>
        <p:grpSp>
          <p:nvGrpSpPr>
            <p:cNvPr id="10" name="Grupa 8"/>
            <p:cNvGrpSpPr/>
            <p:nvPr/>
          </p:nvGrpSpPr>
          <p:grpSpPr>
            <a:xfrm>
              <a:off x="0" y="6309320"/>
              <a:ext cx="9144000" cy="338554"/>
              <a:chOff x="0" y="6330806"/>
              <a:chExt cx="9144000" cy="338554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6381328"/>
                <a:ext cx="9144000" cy="2547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pole tekstowe 13"/>
              <p:cNvSpPr txBox="1"/>
              <p:nvPr/>
            </p:nvSpPr>
            <p:spPr>
              <a:xfrm>
                <a:off x="7452320" y="6330806"/>
                <a:ext cx="13421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600" b="1" dirty="0" err="1" smtClean="0">
                    <a:solidFill>
                      <a:schemeClr val="bg1"/>
                    </a:solidFill>
                  </a:rPr>
                  <a:t>www.kisan.pl</a:t>
                </a:r>
                <a:endParaRPr lang="pl-PL" sz="16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Picture 6" descr="C:\Users\m.sikora\Desktop\kisan_logo_claim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52120" y="449288"/>
              <a:ext cx="3096344" cy="419091"/>
            </a:xfrm>
            <a:prstGeom prst="rect">
              <a:avLst/>
            </a:prstGeom>
            <a:noFill/>
          </p:spPr>
        </p:pic>
      </p:grpSp>
      <p:cxnSp>
        <p:nvCxnSpPr>
          <p:cNvPr id="16" name="Łącznik prosty 15"/>
          <p:cNvCxnSpPr/>
          <p:nvPr/>
        </p:nvCxnSpPr>
        <p:spPr>
          <a:xfrm>
            <a:off x="3635896" y="1268760"/>
            <a:ext cx="0" cy="720080"/>
          </a:xfrm>
          <a:prstGeom prst="line">
            <a:avLst/>
          </a:prstGeom>
          <a:ln w="28575">
            <a:solidFill>
              <a:srgbClr val="FF0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3923928" y="1268760"/>
            <a:ext cx="1685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i="1" dirty="0" smtClean="0"/>
              <a:t>             </a:t>
            </a:r>
            <a:endParaRPr lang="pl-PL" sz="4000" i="1" dirty="0"/>
          </a:p>
        </p:txBody>
      </p:sp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707904" y="1124744"/>
            <a:ext cx="5184576" cy="936104"/>
          </a:xfrm>
        </p:spPr>
        <p:txBody>
          <a:bodyPr>
            <a:noAutofit/>
          </a:bodyPr>
          <a:lstStyle/>
          <a:p>
            <a:pPr algn="l"/>
            <a:r>
              <a:rPr lang="pl-PL" sz="2800" i="1" dirty="0"/>
              <a:t>Elementy systemu</a:t>
            </a:r>
          </a:p>
        </p:txBody>
      </p:sp>
      <p:sp>
        <p:nvSpPr>
          <p:cNvPr id="21" name="Symbol zastępczy zawartości 20"/>
          <p:cNvSpPr>
            <a:spLocks noGrp="1"/>
          </p:cNvSpPr>
          <p:nvPr>
            <p:ph idx="1"/>
          </p:nvPr>
        </p:nvSpPr>
        <p:spPr>
          <a:xfrm>
            <a:off x="395535" y="5638457"/>
            <a:ext cx="8375937" cy="102722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800" dirty="0">
                <a:solidFill>
                  <a:srgbClr val="000000"/>
                </a:solidFill>
                <a:latin typeface="Calibri" pitchFamily="32" charset="0"/>
              </a:rPr>
              <a:t>Lamel grzejny ma zastosowanie </a:t>
            </a:r>
            <a:r>
              <a:rPr lang="pl-PL" sz="1800" dirty="0" smtClean="0">
                <a:solidFill>
                  <a:srgbClr val="000000"/>
                </a:solidFill>
                <a:latin typeface="Calibri" pitchFamily="32" charset="0"/>
              </a:rPr>
              <a:t>w systemie </a:t>
            </a:r>
            <a:r>
              <a:rPr lang="pl-PL" sz="1800" b="1" dirty="0" err="1"/>
              <a:t>Kisan</a:t>
            </a:r>
            <a:r>
              <a:rPr lang="pl-PL" sz="1800" b="1" dirty="0"/>
              <a:t> Comfort </a:t>
            </a:r>
            <a:r>
              <a:rPr lang="pl-PL" sz="1800" b="1" dirty="0" err="1"/>
              <a:t>Floor</a:t>
            </a:r>
            <a:r>
              <a:rPr lang="pl-PL" sz="1800" b="1" dirty="0"/>
              <a:t>: Fast, </a:t>
            </a:r>
            <a:r>
              <a:rPr lang="pl-PL" sz="1800" b="1" dirty="0" err="1" smtClean="0"/>
              <a:t>Dry</a:t>
            </a:r>
            <a:endParaRPr lang="pl-PL" sz="1800" b="1" dirty="0"/>
          </a:p>
        </p:txBody>
      </p:sp>
      <p:sp>
        <p:nvSpPr>
          <p:cNvPr id="2" name="Prostokąt 1"/>
          <p:cNvSpPr/>
          <p:nvPr/>
        </p:nvSpPr>
        <p:spPr>
          <a:xfrm>
            <a:off x="3687966" y="2291699"/>
            <a:ext cx="51125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/>
              <a:t>Lamel grzejny metalowy</a:t>
            </a:r>
          </a:p>
          <a:p>
            <a:endParaRPr lang="pl-PL" dirty="0"/>
          </a:p>
          <a:p>
            <a:r>
              <a:rPr lang="pl-PL" dirty="0"/>
              <a:t>Lamel grzejny wykonany z blachy aluminiowej służy do emisji ciepła dla rur 14 x 2 i 16 x 2 zwiększa efektywność ogrzewania płaszczyznowego. Stosowany wspólnie ze styropianem z wypustkami do suchej zabudowy ogrzewania płaszczyznowego.</a:t>
            </a:r>
          </a:p>
          <a:p>
            <a:r>
              <a:rPr lang="pl-PL" dirty="0"/>
              <a:t>Długość </a:t>
            </a:r>
            <a:r>
              <a:rPr lang="pl-PL" dirty="0" smtClean="0"/>
              <a:t>1000 mm</a:t>
            </a:r>
            <a:endParaRPr lang="pl-PL" dirty="0"/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8387" y="2780928"/>
            <a:ext cx="3367509" cy="181909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3834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a 14"/>
          <p:cNvGrpSpPr/>
          <p:nvPr/>
        </p:nvGrpSpPr>
        <p:grpSpPr>
          <a:xfrm>
            <a:off x="0" y="449288"/>
            <a:ext cx="9144000" cy="6198586"/>
            <a:chOff x="0" y="449288"/>
            <a:chExt cx="9144000" cy="6198586"/>
          </a:xfrm>
        </p:grpSpPr>
        <p:grpSp>
          <p:nvGrpSpPr>
            <p:cNvPr id="10" name="Grupa 8"/>
            <p:cNvGrpSpPr/>
            <p:nvPr/>
          </p:nvGrpSpPr>
          <p:grpSpPr>
            <a:xfrm>
              <a:off x="0" y="6309320"/>
              <a:ext cx="9144000" cy="338554"/>
              <a:chOff x="0" y="6330806"/>
              <a:chExt cx="9144000" cy="338554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6381328"/>
                <a:ext cx="9144000" cy="2547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pole tekstowe 13"/>
              <p:cNvSpPr txBox="1"/>
              <p:nvPr/>
            </p:nvSpPr>
            <p:spPr>
              <a:xfrm>
                <a:off x="7452320" y="6330806"/>
                <a:ext cx="13421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600" b="1" dirty="0" err="1" smtClean="0">
                    <a:solidFill>
                      <a:schemeClr val="bg1"/>
                    </a:solidFill>
                  </a:rPr>
                  <a:t>www.kisan.pl</a:t>
                </a:r>
                <a:endParaRPr lang="pl-PL" sz="16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Picture 6" descr="C:\Users\m.sikora\Desktop\kisan_logo_claim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2120" y="449288"/>
              <a:ext cx="3096344" cy="419091"/>
            </a:xfrm>
            <a:prstGeom prst="rect">
              <a:avLst/>
            </a:prstGeom>
            <a:noFill/>
          </p:spPr>
        </p:pic>
      </p:grpSp>
      <p:cxnSp>
        <p:nvCxnSpPr>
          <p:cNvPr id="16" name="Łącznik prosty 15"/>
          <p:cNvCxnSpPr/>
          <p:nvPr/>
        </p:nvCxnSpPr>
        <p:spPr>
          <a:xfrm>
            <a:off x="467544" y="1253235"/>
            <a:ext cx="0" cy="720080"/>
          </a:xfrm>
          <a:prstGeom prst="line">
            <a:avLst/>
          </a:prstGeom>
          <a:ln w="28575">
            <a:solidFill>
              <a:srgbClr val="FF0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3923928" y="1268760"/>
            <a:ext cx="1685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i="1" dirty="0" smtClean="0"/>
              <a:t>             </a:t>
            </a:r>
            <a:endParaRPr lang="pl-PL" sz="4000" i="1" dirty="0"/>
          </a:p>
        </p:txBody>
      </p:sp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539552" y="1109219"/>
            <a:ext cx="5184576" cy="936104"/>
          </a:xfrm>
        </p:spPr>
        <p:txBody>
          <a:bodyPr>
            <a:noAutofit/>
          </a:bodyPr>
          <a:lstStyle/>
          <a:p>
            <a:pPr algn="l"/>
            <a:r>
              <a:rPr lang="pl-PL" sz="2800" i="1" dirty="0"/>
              <a:t>Rozwiązanie</a:t>
            </a:r>
          </a:p>
        </p:txBody>
      </p:sp>
      <p:sp>
        <p:nvSpPr>
          <p:cNvPr id="21" name="Symbol zastępczy zawartości 20"/>
          <p:cNvSpPr>
            <a:spLocks noGrp="1"/>
          </p:cNvSpPr>
          <p:nvPr>
            <p:ph idx="1"/>
          </p:nvPr>
        </p:nvSpPr>
        <p:spPr>
          <a:xfrm>
            <a:off x="323528" y="2275126"/>
            <a:ext cx="7632848" cy="38884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500" dirty="0"/>
          </a:p>
          <a:p>
            <a:endParaRPr lang="pl-PL" sz="1400" i="1" dirty="0"/>
          </a:p>
        </p:txBody>
      </p:sp>
      <p:sp>
        <p:nvSpPr>
          <p:cNvPr id="4" name="Prostokąt 3"/>
          <p:cNvSpPr/>
          <p:nvPr/>
        </p:nvSpPr>
        <p:spPr>
          <a:xfrm>
            <a:off x="181896" y="2379927"/>
            <a:ext cx="5758255" cy="3199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2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2" charset="0"/>
              </a:rPr>
              <a:t>Kisan </a:t>
            </a:r>
            <a:r>
              <a:rPr lang="pl-PL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2" charset="0"/>
              </a:rPr>
              <a:t>Thermotitan</a:t>
            </a:r>
            <a:r>
              <a:rPr lang="pl-PL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2" charset="0"/>
              </a:rPr>
              <a:t> K5</a:t>
            </a:r>
            <a:r>
              <a:rPr lang="pl-PL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2" charset="0"/>
              </a:rPr>
              <a:t/>
            </a:r>
            <a:br>
              <a:rPr lang="pl-PL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2" charset="0"/>
              </a:rPr>
            </a:br>
            <a:r>
              <a:rPr lang="pl-PL" dirty="0">
                <a:solidFill>
                  <a:srgbClr val="000000"/>
                </a:solidFill>
                <a:latin typeface="Calibri Greek" pitchFamily="32" charset="0"/>
              </a:rPr>
              <a:t>System z mokrą wylewką na </a:t>
            </a:r>
            <a:r>
              <a:rPr lang="pl-PL" dirty="0" smtClean="0">
                <a:solidFill>
                  <a:srgbClr val="000000"/>
                </a:solidFill>
                <a:latin typeface="Calibri Greek" pitchFamily="32" charset="0"/>
              </a:rPr>
              <a:t>macie</a:t>
            </a:r>
            <a:r>
              <a:rPr lang="pl-PL" dirty="0">
                <a:solidFill>
                  <a:srgbClr val="000000"/>
                </a:solidFill>
                <a:latin typeface="Calibri Greek" pitchFamily="32" charset="0"/>
              </a:rPr>
              <a:t/>
            </a:r>
            <a:br>
              <a:rPr lang="pl-PL" dirty="0">
                <a:solidFill>
                  <a:srgbClr val="000000"/>
                </a:solidFill>
                <a:latin typeface="Calibri Greek" pitchFamily="32" charset="0"/>
              </a:rPr>
            </a:br>
            <a:r>
              <a:rPr lang="pl-PL" dirty="0">
                <a:solidFill>
                  <a:srgbClr val="000000"/>
                </a:solidFill>
                <a:latin typeface="Calibri Greek" pitchFamily="32" charset="0"/>
              </a:rPr>
              <a:t>z wypustkami</a:t>
            </a:r>
            <a:r>
              <a:rPr lang="pl-PL" dirty="0" smtClean="0">
                <a:solidFill>
                  <a:srgbClr val="000000"/>
                </a:solidFill>
                <a:latin typeface="Calibri Greek" pitchFamily="32" charset="0"/>
              </a:rPr>
              <a:t>.</a:t>
            </a:r>
          </a:p>
          <a:p>
            <a:pPr>
              <a:lnSpc>
                <a:spcPct val="102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dirty="0">
                <a:solidFill>
                  <a:srgbClr val="000000"/>
                </a:solidFill>
                <a:latin typeface="Calibri Greek" pitchFamily="32" charset="0"/>
              </a:rPr>
              <a:t/>
            </a:r>
            <a:br>
              <a:rPr lang="pl-PL" dirty="0">
                <a:solidFill>
                  <a:srgbClr val="000000"/>
                </a:solidFill>
                <a:latin typeface="Calibri Greek" pitchFamily="32" charset="0"/>
              </a:rPr>
            </a:br>
            <a:r>
              <a:rPr lang="pl-PL" dirty="0">
                <a:solidFill>
                  <a:srgbClr val="000000"/>
                </a:solidFill>
                <a:latin typeface="Calibri Greek" pitchFamily="32" charset="0"/>
              </a:rPr>
              <a:t/>
            </a:r>
            <a:br>
              <a:rPr lang="pl-PL" dirty="0">
                <a:solidFill>
                  <a:srgbClr val="000000"/>
                </a:solidFill>
                <a:latin typeface="Calibri Greek" pitchFamily="32" charset="0"/>
              </a:rPr>
            </a:br>
            <a:r>
              <a:rPr lang="pl-PL" dirty="0">
                <a:solidFill>
                  <a:srgbClr val="000000"/>
                </a:solidFill>
                <a:latin typeface="Calibri Greek" pitchFamily="32" charset="0"/>
              </a:rPr>
              <a:t>Jastrych anhydrytowy - 3,5 </a:t>
            </a:r>
            <a:r>
              <a:rPr lang="pl-PL" dirty="0" smtClean="0">
                <a:solidFill>
                  <a:srgbClr val="000000"/>
                </a:solidFill>
                <a:latin typeface="Calibri Greek" pitchFamily="32" charset="0"/>
              </a:rPr>
              <a:t>cm lub cementowy - 5,0 cm</a:t>
            </a:r>
            <a:endParaRPr lang="pl-PL" dirty="0">
              <a:solidFill>
                <a:srgbClr val="000000"/>
              </a:solidFill>
              <a:latin typeface="Calibri Greek" pitchFamily="32" charset="0"/>
            </a:endParaRPr>
          </a:p>
          <a:p>
            <a:pPr>
              <a:lnSpc>
                <a:spcPct val="102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dirty="0" smtClean="0">
                <a:solidFill>
                  <a:srgbClr val="000000"/>
                </a:solidFill>
                <a:latin typeface="Calibri Greek" pitchFamily="32" charset="0"/>
              </a:rPr>
              <a:t>Mata </a:t>
            </a:r>
            <a:r>
              <a:rPr lang="pl-PL" dirty="0">
                <a:solidFill>
                  <a:srgbClr val="000000"/>
                </a:solidFill>
                <a:latin typeface="Calibri Greek" pitchFamily="32" charset="0"/>
              </a:rPr>
              <a:t>z wypustkami – 2</a:t>
            </a:r>
            <a:r>
              <a:rPr lang="pl-PL" dirty="0" smtClean="0">
                <a:solidFill>
                  <a:srgbClr val="000000"/>
                </a:solidFill>
                <a:latin typeface="Calibri Greek" pitchFamily="32" charset="0"/>
              </a:rPr>
              <a:t>,0 </a:t>
            </a:r>
            <a:r>
              <a:rPr lang="pl-PL" dirty="0">
                <a:solidFill>
                  <a:srgbClr val="000000"/>
                </a:solidFill>
                <a:latin typeface="Calibri Greek" pitchFamily="32" charset="0"/>
              </a:rPr>
              <a:t>cm</a:t>
            </a:r>
          </a:p>
          <a:p>
            <a:pPr>
              <a:lnSpc>
                <a:spcPct val="102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dirty="0" smtClean="0">
                <a:solidFill>
                  <a:srgbClr val="000000"/>
                </a:solidFill>
                <a:latin typeface="Calibri Greek" pitchFamily="32" charset="0"/>
              </a:rPr>
              <a:t>Styropian (</a:t>
            </a:r>
            <a:r>
              <a:rPr lang="pl-PL" dirty="0" smtClean="0">
                <a:solidFill>
                  <a:srgbClr val="000000"/>
                </a:solidFill>
                <a:latin typeface="Calibri Greek" pitchFamily="32" charset="0"/>
              </a:rPr>
              <a:t>grubość zależna od rodzaju przegrody i typu pomieszczenia zgodnie z Warunkami Technicznymi  jakimi powinny odpowiadać budynki i ich usytuowanie Załącznik nr 2) </a:t>
            </a:r>
            <a:endParaRPr lang="pl-PL" dirty="0">
              <a:solidFill>
                <a:srgbClr val="000000"/>
              </a:solidFill>
              <a:latin typeface="Calibri Greek" pitchFamily="32" charset="0"/>
            </a:endParaRPr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23802" y="1124744"/>
            <a:ext cx="3765550" cy="25103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559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az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8"/>
          <a:stretch/>
        </p:blipFill>
        <p:spPr>
          <a:xfrm>
            <a:off x="1079084" y="1888353"/>
            <a:ext cx="7067921" cy="4622624"/>
          </a:xfrm>
          <a:prstGeom prst="rect">
            <a:avLst/>
          </a:prstGeom>
        </p:spPr>
      </p:pic>
      <p:grpSp>
        <p:nvGrpSpPr>
          <p:cNvPr id="15" name="Grupa 14"/>
          <p:cNvGrpSpPr/>
          <p:nvPr/>
        </p:nvGrpSpPr>
        <p:grpSpPr>
          <a:xfrm>
            <a:off x="0" y="449288"/>
            <a:ext cx="9144000" cy="6198586"/>
            <a:chOff x="0" y="449288"/>
            <a:chExt cx="9144000" cy="6198586"/>
          </a:xfrm>
        </p:grpSpPr>
        <p:grpSp>
          <p:nvGrpSpPr>
            <p:cNvPr id="10" name="Grupa 8"/>
            <p:cNvGrpSpPr/>
            <p:nvPr/>
          </p:nvGrpSpPr>
          <p:grpSpPr>
            <a:xfrm>
              <a:off x="0" y="6309320"/>
              <a:ext cx="9144000" cy="338554"/>
              <a:chOff x="0" y="6330806"/>
              <a:chExt cx="9144000" cy="338554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6381328"/>
                <a:ext cx="9144000" cy="2547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pole tekstowe 13"/>
              <p:cNvSpPr txBox="1"/>
              <p:nvPr/>
            </p:nvSpPr>
            <p:spPr>
              <a:xfrm>
                <a:off x="7452320" y="6330806"/>
                <a:ext cx="13421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600" b="1" dirty="0" err="1" smtClean="0">
                    <a:solidFill>
                      <a:schemeClr val="bg1"/>
                    </a:solidFill>
                  </a:rPr>
                  <a:t>www.kisan.pl</a:t>
                </a:r>
                <a:endParaRPr lang="pl-PL" sz="16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Picture 6" descr="C:\Users\m.sikora\Desktop\kisan_logo_claim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52120" y="449288"/>
              <a:ext cx="3096344" cy="419091"/>
            </a:xfrm>
            <a:prstGeom prst="rect">
              <a:avLst/>
            </a:prstGeom>
            <a:noFill/>
          </p:spPr>
        </p:pic>
      </p:grpSp>
      <p:cxnSp>
        <p:nvCxnSpPr>
          <p:cNvPr id="16" name="Łącznik prosty 15"/>
          <p:cNvCxnSpPr/>
          <p:nvPr/>
        </p:nvCxnSpPr>
        <p:spPr>
          <a:xfrm>
            <a:off x="3635896" y="1268760"/>
            <a:ext cx="0" cy="720080"/>
          </a:xfrm>
          <a:prstGeom prst="line">
            <a:avLst/>
          </a:prstGeom>
          <a:ln w="28575">
            <a:solidFill>
              <a:srgbClr val="FF0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3923928" y="1268760"/>
            <a:ext cx="1685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i="1" dirty="0" smtClean="0"/>
              <a:t>             </a:t>
            </a:r>
            <a:endParaRPr lang="pl-PL" sz="4000" i="1" dirty="0"/>
          </a:p>
        </p:txBody>
      </p:sp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707904" y="1124744"/>
            <a:ext cx="5184576" cy="936104"/>
          </a:xfrm>
        </p:spPr>
        <p:txBody>
          <a:bodyPr>
            <a:noAutofit/>
          </a:bodyPr>
          <a:lstStyle/>
          <a:p>
            <a:pPr algn="l"/>
            <a:r>
              <a:rPr lang="pl-PL" sz="2400" i="1" dirty="0"/>
              <a:t>Wpływ okładziny na dystrybucję ciepła</a:t>
            </a:r>
          </a:p>
        </p:txBody>
      </p:sp>
      <p:sp>
        <p:nvSpPr>
          <p:cNvPr id="21" name="Symbol zastępczy zawartości 20"/>
          <p:cNvSpPr>
            <a:spLocks noGrp="1"/>
          </p:cNvSpPr>
          <p:nvPr>
            <p:ph idx="1"/>
          </p:nvPr>
        </p:nvSpPr>
        <p:spPr>
          <a:xfrm>
            <a:off x="251520" y="2276872"/>
            <a:ext cx="7632848" cy="38884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500" dirty="0"/>
          </a:p>
          <a:p>
            <a:endParaRPr lang="pl-PL" sz="1400" i="1" dirty="0"/>
          </a:p>
        </p:txBody>
      </p:sp>
    </p:spTree>
    <p:extLst>
      <p:ext uri="{BB962C8B-B14F-4D97-AF65-F5344CB8AC3E}">
        <p14:creationId xmlns:p14="http://schemas.microsoft.com/office/powerpoint/2010/main" val="31604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a 14"/>
          <p:cNvGrpSpPr/>
          <p:nvPr/>
        </p:nvGrpSpPr>
        <p:grpSpPr>
          <a:xfrm>
            <a:off x="0" y="449288"/>
            <a:ext cx="9144000" cy="6198586"/>
            <a:chOff x="0" y="449288"/>
            <a:chExt cx="9144000" cy="6198586"/>
          </a:xfrm>
        </p:grpSpPr>
        <p:grpSp>
          <p:nvGrpSpPr>
            <p:cNvPr id="10" name="Grupa 8"/>
            <p:cNvGrpSpPr/>
            <p:nvPr/>
          </p:nvGrpSpPr>
          <p:grpSpPr>
            <a:xfrm>
              <a:off x="0" y="6309320"/>
              <a:ext cx="9144000" cy="338554"/>
              <a:chOff x="0" y="6330806"/>
              <a:chExt cx="9144000" cy="338554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6381328"/>
                <a:ext cx="9144000" cy="2547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pole tekstowe 13"/>
              <p:cNvSpPr txBox="1"/>
              <p:nvPr/>
            </p:nvSpPr>
            <p:spPr>
              <a:xfrm>
                <a:off x="7452320" y="6330806"/>
                <a:ext cx="13421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600" b="1" dirty="0" err="1" smtClean="0">
                    <a:solidFill>
                      <a:schemeClr val="bg1"/>
                    </a:solidFill>
                  </a:rPr>
                  <a:t>www.kisan.pl</a:t>
                </a:r>
                <a:endParaRPr lang="pl-PL" sz="16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Picture 6" descr="C:\Users\m.sikora\Desktop\kisan_logo_claim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2120" y="449288"/>
              <a:ext cx="3096344" cy="419091"/>
            </a:xfrm>
            <a:prstGeom prst="rect">
              <a:avLst/>
            </a:prstGeom>
            <a:noFill/>
          </p:spPr>
        </p:pic>
      </p:grpSp>
      <p:cxnSp>
        <p:nvCxnSpPr>
          <p:cNvPr id="16" name="Łącznik prosty 15"/>
          <p:cNvCxnSpPr/>
          <p:nvPr/>
        </p:nvCxnSpPr>
        <p:spPr>
          <a:xfrm>
            <a:off x="3635896" y="1268760"/>
            <a:ext cx="0" cy="720080"/>
          </a:xfrm>
          <a:prstGeom prst="line">
            <a:avLst/>
          </a:prstGeom>
          <a:ln w="28575">
            <a:solidFill>
              <a:srgbClr val="FF0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3923928" y="1268760"/>
            <a:ext cx="1685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i="1" dirty="0" smtClean="0"/>
              <a:t>             </a:t>
            </a:r>
            <a:endParaRPr lang="pl-PL" sz="4000" i="1" dirty="0"/>
          </a:p>
        </p:txBody>
      </p:sp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707904" y="1124744"/>
            <a:ext cx="5184576" cy="936104"/>
          </a:xfrm>
        </p:spPr>
        <p:txBody>
          <a:bodyPr>
            <a:noAutofit/>
          </a:bodyPr>
          <a:lstStyle/>
          <a:p>
            <a:pPr algn="l"/>
            <a:r>
              <a:rPr lang="pl-PL" sz="2000" i="1" dirty="0"/>
              <a:t>Wpływ temperatury zasilania na rozstaw rur</a:t>
            </a:r>
          </a:p>
        </p:txBody>
      </p:sp>
      <p:sp>
        <p:nvSpPr>
          <p:cNvPr id="21" name="Symbol zastępczy zawartości 20"/>
          <p:cNvSpPr>
            <a:spLocks noGrp="1"/>
          </p:cNvSpPr>
          <p:nvPr>
            <p:ph idx="1"/>
          </p:nvPr>
        </p:nvSpPr>
        <p:spPr>
          <a:xfrm>
            <a:off x="683568" y="2348880"/>
            <a:ext cx="7632848" cy="38884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500" dirty="0"/>
          </a:p>
          <a:p>
            <a:endParaRPr lang="pl-PL" sz="1400" dirty="0"/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1" y="1760777"/>
            <a:ext cx="5508104" cy="5066905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72"/>
          <a:stretch/>
        </p:blipFill>
        <p:spPr>
          <a:xfrm>
            <a:off x="4597484" y="1762697"/>
            <a:ext cx="4422734" cy="507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92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a 14"/>
          <p:cNvGrpSpPr/>
          <p:nvPr/>
        </p:nvGrpSpPr>
        <p:grpSpPr>
          <a:xfrm>
            <a:off x="0" y="449288"/>
            <a:ext cx="9144000" cy="6198586"/>
            <a:chOff x="0" y="449288"/>
            <a:chExt cx="9144000" cy="6198586"/>
          </a:xfrm>
        </p:grpSpPr>
        <p:grpSp>
          <p:nvGrpSpPr>
            <p:cNvPr id="10" name="Grupa 8"/>
            <p:cNvGrpSpPr/>
            <p:nvPr/>
          </p:nvGrpSpPr>
          <p:grpSpPr>
            <a:xfrm>
              <a:off x="0" y="6309320"/>
              <a:ext cx="9144000" cy="338554"/>
              <a:chOff x="0" y="6330806"/>
              <a:chExt cx="9144000" cy="338554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6381328"/>
                <a:ext cx="9144000" cy="2547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pole tekstowe 13"/>
              <p:cNvSpPr txBox="1"/>
              <p:nvPr/>
            </p:nvSpPr>
            <p:spPr>
              <a:xfrm>
                <a:off x="7452320" y="6330806"/>
                <a:ext cx="13421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600" b="1" dirty="0" err="1" smtClean="0">
                    <a:solidFill>
                      <a:schemeClr val="bg1"/>
                    </a:solidFill>
                  </a:rPr>
                  <a:t>www.kisan.pl</a:t>
                </a:r>
                <a:endParaRPr lang="pl-PL" sz="16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Picture 6" descr="C:\Users\m.sikora\Desktop\kisan_logo_claim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2120" y="449288"/>
              <a:ext cx="3096344" cy="419091"/>
            </a:xfrm>
            <a:prstGeom prst="rect">
              <a:avLst/>
            </a:prstGeom>
            <a:noFill/>
          </p:spPr>
        </p:pic>
      </p:grpSp>
      <p:cxnSp>
        <p:nvCxnSpPr>
          <p:cNvPr id="16" name="Łącznik prosty 15"/>
          <p:cNvCxnSpPr/>
          <p:nvPr/>
        </p:nvCxnSpPr>
        <p:spPr>
          <a:xfrm>
            <a:off x="3635896" y="1268760"/>
            <a:ext cx="0" cy="720080"/>
          </a:xfrm>
          <a:prstGeom prst="line">
            <a:avLst/>
          </a:prstGeom>
          <a:ln w="28575">
            <a:solidFill>
              <a:srgbClr val="FF0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3923928" y="1268760"/>
            <a:ext cx="1685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i="1" dirty="0" smtClean="0"/>
              <a:t>             </a:t>
            </a:r>
            <a:endParaRPr lang="pl-PL" sz="4000" i="1" dirty="0"/>
          </a:p>
        </p:txBody>
      </p:sp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707904" y="1124744"/>
            <a:ext cx="5184576" cy="936104"/>
          </a:xfrm>
        </p:spPr>
        <p:txBody>
          <a:bodyPr>
            <a:noAutofit/>
          </a:bodyPr>
          <a:lstStyle/>
          <a:p>
            <a:pPr algn="l"/>
            <a:r>
              <a:rPr lang="pl-PL" sz="2800" i="1" dirty="0"/>
              <a:t>Zalety ogrzewania podłogowego</a:t>
            </a:r>
          </a:p>
        </p:txBody>
      </p:sp>
      <p:sp>
        <p:nvSpPr>
          <p:cNvPr id="21" name="Symbol zastępczy zawartości 20"/>
          <p:cNvSpPr>
            <a:spLocks noGrp="1"/>
          </p:cNvSpPr>
          <p:nvPr>
            <p:ph idx="1"/>
          </p:nvPr>
        </p:nvSpPr>
        <p:spPr>
          <a:xfrm>
            <a:off x="683568" y="2348880"/>
            <a:ext cx="7632848" cy="38884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500" dirty="0"/>
          </a:p>
          <a:p>
            <a:endParaRPr lang="pl-PL" sz="1400" dirty="0"/>
          </a:p>
        </p:txBody>
      </p:sp>
      <p:pic>
        <p:nvPicPr>
          <p:cNvPr id="19" name="Picture 2" descr="SLIDE-UE-KISAN-OP-A-0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15986" r="4160" b="18031"/>
          <a:stretch/>
        </p:blipFill>
        <p:spPr bwMode="auto">
          <a:xfrm>
            <a:off x="409871" y="2105457"/>
            <a:ext cx="8266585" cy="420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20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a 14"/>
          <p:cNvGrpSpPr/>
          <p:nvPr/>
        </p:nvGrpSpPr>
        <p:grpSpPr>
          <a:xfrm>
            <a:off x="0" y="449288"/>
            <a:ext cx="9144000" cy="6198586"/>
            <a:chOff x="0" y="449288"/>
            <a:chExt cx="9144000" cy="6198586"/>
          </a:xfrm>
        </p:grpSpPr>
        <p:grpSp>
          <p:nvGrpSpPr>
            <p:cNvPr id="10" name="Grupa 8"/>
            <p:cNvGrpSpPr/>
            <p:nvPr/>
          </p:nvGrpSpPr>
          <p:grpSpPr>
            <a:xfrm>
              <a:off x="0" y="6309320"/>
              <a:ext cx="9144000" cy="338554"/>
              <a:chOff x="0" y="6330806"/>
              <a:chExt cx="9144000" cy="338554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6381328"/>
                <a:ext cx="9144000" cy="2547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pole tekstowe 13"/>
              <p:cNvSpPr txBox="1"/>
              <p:nvPr/>
            </p:nvSpPr>
            <p:spPr>
              <a:xfrm>
                <a:off x="7452320" y="6330806"/>
                <a:ext cx="13421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600" b="1" dirty="0" err="1" smtClean="0">
                    <a:solidFill>
                      <a:schemeClr val="bg1"/>
                    </a:solidFill>
                  </a:rPr>
                  <a:t>www.kisan.pl</a:t>
                </a:r>
                <a:endParaRPr lang="pl-PL" sz="16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Picture 6" descr="C:\Users\m.sikora\Desktop\kisan_logo_claim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2120" y="449288"/>
              <a:ext cx="3096344" cy="419091"/>
            </a:xfrm>
            <a:prstGeom prst="rect">
              <a:avLst/>
            </a:prstGeom>
            <a:noFill/>
          </p:spPr>
        </p:pic>
      </p:grpSp>
      <p:cxnSp>
        <p:nvCxnSpPr>
          <p:cNvPr id="16" name="Łącznik prosty 15"/>
          <p:cNvCxnSpPr/>
          <p:nvPr/>
        </p:nvCxnSpPr>
        <p:spPr>
          <a:xfrm>
            <a:off x="3635896" y="1268760"/>
            <a:ext cx="0" cy="720080"/>
          </a:xfrm>
          <a:prstGeom prst="line">
            <a:avLst/>
          </a:prstGeom>
          <a:ln w="28575">
            <a:solidFill>
              <a:srgbClr val="FF0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3923928" y="1268760"/>
            <a:ext cx="1685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i="1" dirty="0" smtClean="0"/>
              <a:t>             </a:t>
            </a:r>
            <a:endParaRPr lang="pl-PL" sz="4000" i="1" dirty="0"/>
          </a:p>
        </p:txBody>
      </p:sp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707904" y="1124744"/>
            <a:ext cx="5184576" cy="936104"/>
          </a:xfrm>
        </p:spPr>
        <p:txBody>
          <a:bodyPr>
            <a:noAutofit/>
          </a:bodyPr>
          <a:lstStyle/>
          <a:p>
            <a:pPr algn="l"/>
            <a:r>
              <a:rPr lang="pl-PL" sz="2800" i="1" dirty="0"/>
              <a:t>Projekt instalacji</a:t>
            </a:r>
          </a:p>
        </p:txBody>
      </p:sp>
      <p:sp>
        <p:nvSpPr>
          <p:cNvPr id="21" name="Symbol zastępczy zawartości 20"/>
          <p:cNvSpPr>
            <a:spLocks noGrp="1"/>
          </p:cNvSpPr>
          <p:nvPr>
            <p:ph idx="1"/>
          </p:nvPr>
        </p:nvSpPr>
        <p:spPr>
          <a:xfrm>
            <a:off x="683568" y="2348880"/>
            <a:ext cx="7632848" cy="38884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500" dirty="0"/>
          </a:p>
          <a:p>
            <a:endParaRPr lang="pl-PL" sz="1400" dirty="0"/>
          </a:p>
        </p:txBody>
      </p:sp>
      <p:pic>
        <p:nvPicPr>
          <p:cNvPr id="22" name="Obraz 21" descr="pawłowski wydruk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823" y="1911615"/>
            <a:ext cx="9144000" cy="494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6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a 14"/>
          <p:cNvGrpSpPr/>
          <p:nvPr/>
        </p:nvGrpSpPr>
        <p:grpSpPr>
          <a:xfrm>
            <a:off x="0" y="449288"/>
            <a:ext cx="9144000" cy="6198586"/>
            <a:chOff x="0" y="449288"/>
            <a:chExt cx="9144000" cy="6198586"/>
          </a:xfrm>
        </p:grpSpPr>
        <p:grpSp>
          <p:nvGrpSpPr>
            <p:cNvPr id="10" name="Grupa 8"/>
            <p:cNvGrpSpPr/>
            <p:nvPr/>
          </p:nvGrpSpPr>
          <p:grpSpPr>
            <a:xfrm>
              <a:off x="0" y="6309320"/>
              <a:ext cx="9144000" cy="338554"/>
              <a:chOff x="0" y="6330806"/>
              <a:chExt cx="9144000" cy="338554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6381328"/>
                <a:ext cx="9144000" cy="2547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pole tekstowe 13"/>
              <p:cNvSpPr txBox="1"/>
              <p:nvPr/>
            </p:nvSpPr>
            <p:spPr>
              <a:xfrm>
                <a:off x="7452320" y="6330806"/>
                <a:ext cx="13421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600" b="1" dirty="0" err="1" smtClean="0">
                    <a:solidFill>
                      <a:schemeClr val="bg1"/>
                    </a:solidFill>
                  </a:rPr>
                  <a:t>www.kisan.pl</a:t>
                </a:r>
                <a:endParaRPr lang="pl-PL" sz="16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Picture 6" descr="C:\Users\m.sikora\Desktop\kisan_logo_claim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2120" y="449288"/>
              <a:ext cx="3096344" cy="419091"/>
            </a:xfrm>
            <a:prstGeom prst="rect">
              <a:avLst/>
            </a:prstGeom>
            <a:noFill/>
          </p:spPr>
        </p:pic>
      </p:grpSp>
      <p:cxnSp>
        <p:nvCxnSpPr>
          <p:cNvPr id="16" name="Łącznik prosty 15"/>
          <p:cNvCxnSpPr/>
          <p:nvPr/>
        </p:nvCxnSpPr>
        <p:spPr>
          <a:xfrm>
            <a:off x="3635896" y="1268760"/>
            <a:ext cx="0" cy="720080"/>
          </a:xfrm>
          <a:prstGeom prst="line">
            <a:avLst/>
          </a:prstGeom>
          <a:ln w="28575">
            <a:solidFill>
              <a:srgbClr val="FF0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3923928" y="1268760"/>
            <a:ext cx="1685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i="1" dirty="0" smtClean="0"/>
              <a:t>             </a:t>
            </a:r>
            <a:endParaRPr lang="pl-PL" sz="4000" i="1" dirty="0"/>
          </a:p>
        </p:txBody>
      </p:sp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707904" y="1124744"/>
            <a:ext cx="5184576" cy="936104"/>
          </a:xfrm>
        </p:spPr>
        <p:txBody>
          <a:bodyPr>
            <a:noAutofit/>
          </a:bodyPr>
          <a:lstStyle/>
          <a:p>
            <a:pPr algn="l"/>
            <a:r>
              <a:rPr lang="pl-PL" sz="2800" i="1" dirty="0"/>
              <a:t>Projekt instalacji</a:t>
            </a:r>
          </a:p>
        </p:txBody>
      </p:sp>
      <p:sp>
        <p:nvSpPr>
          <p:cNvPr id="21" name="Symbol zastępczy zawartości 20"/>
          <p:cNvSpPr>
            <a:spLocks noGrp="1"/>
          </p:cNvSpPr>
          <p:nvPr>
            <p:ph idx="1"/>
          </p:nvPr>
        </p:nvSpPr>
        <p:spPr>
          <a:xfrm>
            <a:off x="683568" y="2348880"/>
            <a:ext cx="7632848" cy="38884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500" dirty="0"/>
          </a:p>
          <a:p>
            <a:endParaRPr lang="pl-PL" sz="14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" r="2229" b="1451"/>
          <a:stretch/>
        </p:blipFill>
        <p:spPr bwMode="auto">
          <a:xfrm>
            <a:off x="388328" y="1941072"/>
            <a:ext cx="6889172" cy="4883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024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a 14"/>
          <p:cNvGrpSpPr/>
          <p:nvPr/>
        </p:nvGrpSpPr>
        <p:grpSpPr>
          <a:xfrm>
            <a:off x="0" y="449288"/>
            <a:ext cx="9144000" cy="6198586"/>
            <a:chOff x="0" y="449288"/>
            <a:chExt cx="9144000" cy="6198586"/>
          </a:xfrm>
        </p:grpSpPr>
        <p:grpSp>
          <p:nvGrpSpPr>
            <p:cNvPr id="10" name="Grupa 8"/>
            <p:cNvGrpSpPr/>
            <p:nvPr/>
          </p:nvGrpSpPr>
          <p:grpSpPr>
            <a:xfrm>
              <a:off x="0" y="6309320"/>
              <a:ext cx="9144000" cy="338554"/>
              <a:chOff x="0" y="6330806"/>
              <a:chExt cx="9144000" cy="338554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6381328"/>
                <a:ext cx="9144000" cy="2547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pole tekstowe 13"/>
              <p:cNvSpPr txBox="1"/>
              <p:nvPr/>
            </p:nvSpPr>
            <p:spPr>
              <a:xfrm>
                <a:off x="7452320" y="6330806"/>
                <a:ext cx="13421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600" b="1" dirty="0" err="1" smtClean="0">
                    <a:solidFill>
                      <a:schemeClr val="bg1"/>
                    </a:solidFill>
                  </a:rPr>
                  <a:t>www.kisan.pl</a:t>
                </a:r>
                <a:endParaRPr lang="pl-PL" sz="16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Picture 6" descr="C:\Users\m.sikora\Desktop\kisan_logo_claim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2120" y="449288"/>
              <a:ext cx="3096344" cy="419091"/>
            </a:xfrm>
            <a:prstGeom prst="rect">
              <a:avLst/>
            </a:prstGeom>
            <a:noFill/>
          </p:spPr>
        </p:pic>
      </p:grpSp>
      <p:cxnSp>
        <p:nvCxnSpPr>
          <p:cNvPr id="16" name="Łącznik prosty 15"/>
          <p:cNvCxnSpPr/>
          <p:nvPr/>
        </p:nvCxnSpPr>
        <p:spPr>
          <a:xfrm>
            <a:off x="3635896" y="1268760"/>
            <a:ext cx="0" cy="720080"/>
          </a:xfrm>
          <a:prstGeom prst="line">
            <a:avLst/>
          </a:prstGeom>
          <a:ln w="28575">
            <a:solidFill>
              <a:srgbClr val="FF0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3923928" y="1268760"/>
            <a:ext cx="1685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i="1" dirty="0" smtClean="0"/>
              <a:t>             </a:t>
            </a:r>
            <a:endParaRPr lang="pl-PL" sz="4000" i="1" dirty="0"/>
          </a:p>
        </p:txBody>
      </p:sp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707904" y="1124744"/>
            <a:ext cx="5184576" cy="936104"/>
          </a:xfrm>
        </p:spPr>
        <p:txBody>
          <a:bodyPr>
            <a:noAutofit/>
          </a:bodyPr>
          <a:lstStyle/>
          <a:p>
            <a:pPr algn="l"/>
            <a:r>
              <a:rPr lang="pl-PL" sz="2400" i="1" dirty="0"/>
              <a:t>Inne systemy </a:t>
            </a:r>
            <a:r>
              <a:rPr lang="pl-PL" sz="2400" i="1" dirty="0" err="1"/>
              <a:t>ogrzewań</a:t>
            </a:r>
            <a:r>
              <a:rPr lang="pl-PL" sz="2400" i="1" dirty="0"/>
              <a:t> płaszczyznowych</a:t>
            </a:r>
          </a:p>
        </p:txBody>
      </p:sp>
      <p:sp>
        <p:nvSpPr>
          <p:cNvPr id="21" name="Symbol zastępczy zawartości 20"/>
          <p:cNvSpPr>
            <a:spLocks noGrp="1"/>
          </p:cNvSpPr>
          <p:nvPr>
            <p:ph idx="1"/>
          </p:nvPr>
        </p:nvSpPr>
        <p:spPr>
          <a:xfrm>
            <a:off x="251520" y="2276872"/>
            <a:ext cx="7632848" cy="38884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500" dirty="0"/>
          </a:p>
          <a:p>
            <a:endParaRPr lang="pl-PL" sz="1400" i="1" dirty="0"/>
          </a:p>
        </p:txBody>
      </p:sp>
      <p:sp>
        <p:nvSpPr>
          <p:cNvPr id="4" name="Prostokąt 3"/>
          <p:cNvSpPr/>
          <p:nvPr/>
        </p:nvSpPr>
        <p:spPr>
          <a:xfrm>
            <a:off x="395536" y="2276872"/>
            <a:ext cx="4680520" cy="2060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2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2" charset="0"/>
              </a:rPr>
              <a:t>Kisan</a:t>
            </a:r>
            <a:r>
              <a:rPr lang="pl-PL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2" charset="0"/>
              </a:rPr>
              <a:t> Comfort Wall Standard</a:t>
            </a:r>
            <a:br>
              <a:rPr lang="pl-PL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2" charset="0"/>
              </a:rPr>
            </a:br>
            <a:r>
              <a:rPr lang="pl-PL" dirty="0">
                <a:solidFill>
                  <a:srgbClr val="000000"/>
                </a:solidFill>
                <a:latin typeface="Calibri" pitchFamily="32" charset="0"/>
              </a:rPr>
              <a:t>System ogrzewania ściennego </a:t>
            </a:r>
          </a:p>
          <a:p>
            <a:pPr>
              <a:lnSpc>
                <a:spcPct val="102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dirty="0">
                <a:solidFill>
                  <a:srgbClr val="000000"/>
                </a:solidFill>
                <a:latin typeface="Calibri" pitchFamily="32" charset="0"/>
              </a:rPr>
              <a:t>z mokrym tynkiem.</a:t>
            </a:r>
          </a:p>
          <a:p>
            <a:pPr>
              <a:lnSpc>
                <a:spcPct val="102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dirty="0">
              <a:solidFill>
                <a:srgbClr val="000000"/>
              </a:solidFill>
              <a:latin typeface="Calibri" pitchFamily="32" charset="0"/>
            </a:endParaRPr>
          </a:p>
          <a:p>
            <a:pPr>
              <a:lnSpc>
                <a:spcPct val="102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dirty="0">
                <a:solidFill>
                  <a:srgbClr val="000000"/>
                </a:solidFill>
                <a:latin typeface="Calibri" pitchFamily="32" charset="0"/>
              </a:rPr>
              <a:t>Przykrycie rur tynkiem: </a:t>
            </a:r>
          </a:p>
          <a:p>
            <a:pPr>
              <a:lnSpc>
                <a:spcPct val="102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dirty="0">
                <a:solidFill>
                  <a:srgbClr val="000000"/>
                </a:solidFill>
                <a:latin typeface="Calibri" pitchFamily="32" charset="0"/>
              </a:rPr>
              <a:t>gipsowym – min. 10 mm</a:t>
            </a:r>
          </a:p>
          <a:p>
            <a:pPr>
              <a:lnSpc>
                <a:spcPct val="102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dirty="0">
                <a:solidFill>
                  <a:srgbClr val="000000"/>
                </a:solidFill>
                <a:latin typeface="Calibri" pitchFamily="32" charset="0"/>
              </a:rPr>
              <a:t>cementowym – 10-15 mm</a:t>
            </a: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9543" y="2759392"/>
            <a:ext cx="2613025" cy="3600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81594" y="1688797"/>
            <a:ext cx="2266870" cy="467104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1955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a 14"/>
          <p:cNvGrpSpPr/>
          <p:nvPr/>
        </p:nvGrpSpPr>
        <p:grpSpPr>
          <a:xfrm>
            <a:off x="0" y="658833"/>
            <a:ext cx="9144000" cy="6198586"/>
            <a:chOff x="0" y="449288"/>
            <a:chExt cx="9144000" cy="6198586"/>
          </a:xfrm>
        </p:grpSpPr>
        <p:grpSp>
          <p:nvGrpSpPr>
            <p:cNvPr id="10" name="Grupa 8"/>
            <p:cNvGrpSpPr/>
            <p:nvPr/>
          </p:nvGrpSpPr>
          <p:grpSpPr>
            <a:xfrm>
              <a:off x="0" y="6309320"/>
              <a:ext cx="9144000" cy="338554"/>
              <a:chOff x="0" y="6330806"/>
              <a:chExt cx="9144000" cy="338554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6381328"/>
                <a:ext cx="9144000" cy="2547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pole tekstowe 13"/>
              <p:cNvSpPr txBox="1"/>
              <p:nvPr/>
            </p:nvSpPr>
            <p:spPr>
              <a:xfrm>
                <a:off x="7452320" y="6330806"/>
                <a:ext cx="13421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600" b="1" dirty="0" err="1" smtClean="0">
                    <a:solidFill>
                      <a:schemeClr val="bg1"/>
                    </a:solidFill>
                  </a:rPr>
                  <a:t>www.kisan.pl</a:t>
                </a:r>
                <a:endParaRPr lang="pl-PL" sz="16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Picture 6" descr="C:\Users\m.sikora\Desktop\kisan_logo_claim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52120" y="449288"/>
              <a:ext cx="3096344" cy="419091"/>
            </a:xfrm>
            <a:prstGeom prst="rect">
              <a:avLst/>
            </a:prstGeom>
            <a:noFill/>
          </p:spPr>
        </p:pic>
      </p:grpSp>
      <p:cxnSp>
        <p:nvCxnSpPr>
          <p:cNvPr id="16" name="Łącznik prosty 15"/>
          <p:cNvCxnSpPr/>
          <p:nvPr/>
        </p:nvCxnSpPr>
        <p:spPr>
          <a:xfrm>
            <a:off x="3635896" y="1268760"/>
            <a:ext cx="0" cy="720080"/>
          </a:xfrm>
          <a:prstGeom prst="line">
            <a:avLst/>
          </a:prstGeom>
          <a:ln w="28575">
            <a:solidFill>
              <a:srgbClr val="FF0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ymbol zastępczy zawartości 20"/>
          <p:cNvSpPr>
            <a:spLocks noGrp="1"/>
          </p:cNvSpPr>
          <p:nvPr>
            <p:ph idx="1"/>
          </p:nvPr>
        </p:nvSpPr>
        <p:spPr>
          <a:xfrm>
            <a:off x="251520" y="2276872"/>
            <a:ext cx="7632848" cy="38884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500" dirty="0"/>
          </a:p>
          <a:p>
            <a:endParaRPr lang="pl-PL" sz="1400" i="1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graphicFrame>
        <p:nvGraphicFramePr>
          <p:cNvPr id="3" name="Obi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6462123"/>
              </p:ext>
            </p:extLst>
          </p:nvPr>
        </p:nvGraphicFramePr>
        <p:xfrm>
          <a:off x="-12263" y="-19480"/>
          <a:ext cx="9156263" cy="64785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CorelPhotoPaint.Image.9" r:id="rId5" imgW="10689357" imgH="7565151" progId="">
                  <p:embed/>
                </p:oleObj>
              </mc:Choice>
              <mc:Fallback>
                <p:oleObj name="CorelPhotoPaint.Image.9" r:id="rId5" imgW="10689357" imgH="7565151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2263" y="-19480"/>
                        <a:ext cx="9156263" cy="64785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337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a 14"/>
          <p:cNvGrpSpPr/>
          <p:nvPr/>
        </p:nvGrpSpPr>
        <p:grpSpPr>
          <a:xfrm>
            <a:off x="0" y="658833"/>
            <a:ext cx="9144000" cy="6198586"/>
            <a:chOff x="0" y="449288"/>
            <a:chExt cx="9144000" cy="6198586"/>
          </a:xfrm>
        </p:grpSpPr>
        <p:grpSp>
          <p:nvGrpSpPr>
            <p:cNvPr id="10" name="Grupa 8"/>
            <p:cNvGrpSpPr/>
            <p:nvPr/>
          </p:nvGrpSpPr>
          <p:grpSpPr>
            <a:xfrm>
              <a:off x="0" y="6309320"/>
              <a:ext cx="9144000" cy="338554"/>
              <a:chOff x="0" y="6330806"/>
              <a:chExt cx="9144000" cy="338554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6381328"/>
                <a:ext cx="9144000" cy="2547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pole tekstowe 13"/>
              <p:cNvSpPr txBox="1"/>
              <p:nvPr/>
            </p:nvSpPr>
            <p:spPr>
              <a:xfrm>
                <a:off x="7452320" y="6330806"/>
                <a:ext cx="13421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600" b="1" dirty="0" err="1" smtClean="0">
                    <a:solidFill>
                      <a:schemeClr val="bg1"/>
                    </a:solidFill>
                  </a:rPr>
                  <a:t>www.kisan.pl</a:t>
                </a:r>
                <a:endParaRPr lang="pl-PL" sz="16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Picture 6" descr="C:\Users\m.sikora\Desktop\kisan_logo_claim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52120" y="449288"/>
              <a:ext cx="3096344" cy="419091"/>
            </a:xfrm>
            <a:prstGeom prst="rect">
              <a:avLst/>
            </a:prstGeom>
            <a:noFill/>
          </p:spPr>
        </p:pic>
      </p:grpSp>
      <p:cxnSp>
        <p:nvCxnSpPr>
          <p:cNvPr id="16" name="Łącznik prosty 15"/>
          <p:cNvCxnSpPr/>
          <p:nvPr/>
        </p:nvCxnSpPr>
        <p:spPr>
          <a:xfrm>
            <a:off x="3635896" y="1268760"/>
            <a:ext cx="0" cy="720080"/>
          </a:xfrm>
          <a:prstGeom prst="line">
            <a:avLst/>
          </a:prstGeom>
          <a:ln w="28575">
            <a:solidFill>
              <a:srgbClr val="FF0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ymbol zastępczy zawartości 20"/>
          <p:cNvSpPr>
            <a:spLocks noGrp="1"/>
          </p:cNvSpPr>
          <p:nvPr>
            <p:ph idx="1"/>
          </p:nvPr>
        </p:nvSpPr>
        <p:spPr>
          <a:xfrm>
            <a:off x="251520" y="2276872"/>
            <a:ext cx="7632848" cy="38884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500" dirty="0"/>
          </a:p>
          <a:p>
            <a:endParaRPr lang="pl-PL" sz="1400" i="1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graphicFrame>
        <p:nvGraphicFramePr>
          <p:cNvPr id="4" name="Obi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0308679"/>
              </p:ext>
            </p:extLst>
          </p:nvPr>
        </p:nvGraphicFramePr>
        <p:xfrm>
          <a:off x="1" y="0"/>
          <a:ext cx="9144000" cy="6469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CorelPhotoPaint.Image.9" r:id="rId5" imgW="10689357" imgH="7565151" progId="">
                  <p:embed/>
                </p:oleObj>
              </mc:Choice>
              <mc:Fallback>
                <p:oleObj name="CorelPhotoPaint.Image.9" r:id="rId5" imgW="10689357" imgH="7565151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9144000" cy="64699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4249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a 14"/>
          <p:cNvGrpSpPr/>
          <p:nvPr/>
        </p:nvGrpSpPr>
        <p:grpSpPr>
          <a:xfrm>
            <a:off x="0" y="449288"/>
            <a:ext cx="9144000" cy="6198586"/>
            <a:chOff x="0" y="449288"/>
            <a:chExt cx="9144000" cy="6198586"/>
          </a:xfrm>
        </p:grpSpPr>
        <p:grpSp>
          <p:nvGrpSpPr>
            <p:cNvPr id="10" name="Grupa 8"/>
            <p:cNvGrpSpPr/>
            <p:nvPr/>
          </p:nvGrpSpPr>
          <p:grpSpPr>
            <a:xfrm>
              <a:off x="0" y="6309320"/>
              <a:ext cx="9144000" cy="338554"/>
              <a:chOff x="0" y="6330806"/>
              <a:chExt cx="9144000" cy="338554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6381328"/>
                <a:ext cx="9144000" cy="2547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pole tekstowe 13"/>
              <p:cNvSpPr txBox="1"/>
              <p:nvPr/>
            </p:nvSpPr>
            <p:spPr>
              <a:xfrm>
                <a:off x="7452320" y="6330806"/>
                <a:ext cx="13421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600" b="1" dirty="0" err="1" smtClean="0">
                    <a:solidFill>
                      <a:schemeClr val="bg1"/>
                    </a:solidFill>
                  </a:rPr>
                  <a:t>www.kisan.pl</a:t>
                </a:r>
                <a:endParaRPr lang="pl-PL" sz="16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Picture 6" descr="C:\Users\m.sikora\Desktop\kisan_logo_claim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2120" y="449288"/>
              <a:ext cx="3096344" cy="419091"/>
            </a:xfrm>
            <a:prstGeom prst="rect">
              <a:avLst/>
            </a:prstGeom>
            <a:noFill/>
          </p:spPr>
        </p:pic>
      </p:grpSp>
      <p:cxnSp>
        <p:nvCxnSpPr>
          <p:cNvPr id="16" name="Łącznik prosty 15"/>
          <p:cNvCxnSpPr/>
          <p:nvPr/>
        </p:nvCxnSpPr>
        <p:spPr>
          <a:xfrm>
            <a:off x="3635896" y="1268760"/>
            <a:ext cx="0" cy="720080"/>
          </a:xfrm>
          <a:prstGeom prst="line">
            <a:avLst/>
          </a:prstGeom>
          <a:ln w="28575">
            <a:solidFill>
              <a:srgbClr val="FF0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3923928" y="1268760"/>
            <a:ext cx="1685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i="1" dirty="0" smtClean="0"/>
              <a:t>             </a:t>
            </a:r>
            <a:endParaRPr lang="pl-PL" sz="4000" i="1" dirty="0"/>
          </a:p>
        </p:txBody>
      </p:sp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707904" y="1124744"/>
            <a:ext cx="5184576" cy="936104"/>
          </a:xfrm>
        </p:spPr>
        <p:txBody>
          <a:bodyPr>
            <a:noAutofit/>
          </a:bodyPr>
          <a:lstStyle/>
          <a:p>
            <a:pPr algn="l"/>
            <a:endParaRPr lang="pl-PL" sz="2400" i="1" dirty="0"/>
          </a:p>
        </p:txBody>
      </p:sp>
      <p:sp>
        <p:nvSpPr>
          <p:cNvPr id="21" name="Symbol zastępczy zawartości 20"/>
          <p:cNvSpPr>
            <a:spLocks noGrp="1"/>
          </p:cNvSpPr>
          <p:nvPr>
            <p:ph idx="1"/>
          </p:nvPr>
        </p:nvSpPr>
        <p:spPr>
          <a:xfrm>
            <a:off x="251520" y="2276872"/>
            <a:ext cx="7632848" cy="38884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500" dirty="0"/>
          </a:p>
          <a:p>
            <a:endParaRPr lang="pl-PL" sz="1400" i="1" dirty="0"/>
          </a:p>
        </p:txBody>
      </p:sp>
      <p:pic>
        <p:nvPicPr>
          <p:cNvPr id="18" name="Picture 4" descr="HPIM498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725" y="49080"/>
            <a:ext cx="8388449" cy="63197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337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a 14"/>
          <p:cNvGrpSpPr/>
          <p:nvPr/>
        </p:nvGrpSpPr>
        <p:grpSpPr>
          <a:xfrm>
            <a:off x="0" y="449288"/>
            <a:ext cx="9144000" cy="6198586"/>
            <a:chOff x="0" y="449288"/>
            <a:chExt cx="9144000" cy="6198586"/>
          </a:xfrm>
        </p:grpSpPr>
        <p:grpSp>
          <p:nvGrpSpPr>
            <p:cNvPr id="10" name="Grupa 8"/>
            <p:cNvGrpSpPr/>
            <p:nvPr/>
          </p:nvGrpSpPr>
          <p:grpSpPr>
            <a:xfrm>
              <a:off x="0" y="6309320"/>
              <a:ext cx="9144000" cy="338554"/>
              <a:chOff x="0" y="6330806"/>
              <a:chExt cx="9144000" cy="338554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6381328"/>
                <a:ext cx="9144000" cy="2547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pole tekstowe 13"/>
              <p:cNvSpPr txBox="1"/>
              <p:nvPr/>
            </p:nvSpPr>
            <p:spPr>
              <a:xfrm>
                <a:off x="7452320" y="6330806"/>
                <a:ext cx="13421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600" b="1" dirty="0" err="1" smtClean="0">
                    <a:solidFill>
                      <a:schemeClr val="bg1"/>
                    </a:solidFill>
                  </a:rPr>
                  <a:t>www.kisan.pl</a:t>
                </a:r>
                <a:endParaRPr lang="pl-PL" sz="16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Picture 6" descr="C:\Users\m.sikora\Desktop\kisan_logo_claim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2120" y="449288"/>
              <a:ext cx="3096344" cy="419091"/>
            </a:xfrm>
            <a:prstGeom prst="rect">
              <a:avLst/>
            </a:prstGeom>
            <a:noFill/>
          </p:spPr>
        </p:pic>
      </p:grpSp>
      <p:cxnSp>
        <p:nvCxnSpPr>
          <p:cNvPr id="16" name="Łącznik prosty 15"/>
          <p:cNvCxnSpPr/>
          <p:nvPr/>
        </p:nvCxnSpPr>
        <p:spPr>
          <a:xfrm>
            <a:off x="3635896" y="1268760"/>
            <a:ext cx="0" cy="720080"/>
          </a:xfrm>
          <a:prstGeom prst="line">
            <a:avLst/>
          </a:prstGeom>
          <a:ln w="28575">
            <a:solidFill>
              <a:srgbClr val="FF0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3923928" y="1268760"/>
            <a:ext cx="1685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i="1" dirty="0" smtClean="0"/>
              <a:t>             </a:t>
            </a:r>
            <a:endParaRPr lang="pl-PL" sz="4000" i="1" dirty="0"/>
          </a:p>
        </p:txBody>
      </p:sp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707904" y="1124744"/>
            <a:ext cx="5184576" cy="936104"/>
          </a:xfrm>
        </p:spPr>
        <p:txBody>
          <a:bodyPr>
            <a:noAutofit/>
          </a:bodyPr>
          <a:lstStyle/>
          <a:p>
            <a:pPr algn="l"/>
            <a:r>
              <a:rPr lang="pl-PL" sz="3200" i="1" dirty="0"/>
              <a:t>Podstawowe typy rozdzielaczy</a:t>
            </a:r>
          </a:p>
        </p:txBody>
      </p:sp>
      <p:sp>
        <p:nvSpPr>
          <p:cNvPr id="21" name="Symbol zastępczy zawartości 20"/>
          <p:cNvSpPr>
            <a:spLocks noGrp="1"/>
          </p:cNvSpPr>
          <p:nvPr>
            <p:ph idx="1"/>
          </p:nvPr>
        </p:nvSpPr>
        <p:spPr>
          <a:xfrm>
            <a:off x="251520" y="2276872"/>
            <a:ext cx="7632848" cy="38884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500" dirty="0"/>
          </a:p>
          <a:p>
            <a:endParaRPr lang="pl-PL" sz="1400" i="1" dirty="0"/>
          </a:p>
        </p:txBody>
      </p:sp>
      <p:sp>
        <p:nvSpPr>
          <p:cNvPr id="4" name="Prostokąt 3"/>
          <p:cNvSpPr/>
          <p:nvPr/>
        </p:nvSpPr>
        <p:spPr>
          <a:xfrm>
            <a:off x="395536" y="2276872"/>
            <a:ext cx="8280920" cy="1096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2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3200" b="1" dirty="0">
                <a:solidFill>
                  <a:srgbClr val="000000"/>
                </a:solidFill>
                <a:latin typeface="Calibri" pitchFamily="32" charset="0"/>
              </a:rPr>
              <a:t>Rozdzielacze </a:t>
            </a:r>
            <a:r>
              <a:rPr lang="pl-PL" sz="3200" b="1" dirty="0" err="1">
                <a:solidFill>
                  <a:srgbClr val="000000"/>
                </a:solidFill>
                <a:latin typeface="Calibri" pitchFamily="32" charset="0"/>
              </a:rPr>
              <a:t>ogrzewań</a:t>
            </a:r>
            <a:r>
              <a:rPr lang="pl-PL" sz="3200" b="1" dirty="0">
                <a:solidFill>
                  <a:srgbClr val="000000"/>
                </a:solidFill>
                <a:latin typeface="Calibri" pitchFamily="32" charset="0"/>
              </a:rPr>
              <a:t> płaszczyznowych</a:t>
            </a:r>
          </a:p>
          <a:p>
            <a:pPr algn="ctr">
              <a:lnSpc>
                <a:spcPct val="102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3200" b="1" dirty="0">
                <a:solidFill>
                  <a:srgbClr val="000000"/>
                </a:solidFill>
                <a:latin typeface="Calibri" pitchFamily="32" charset="0"/>
              </a:rPr>
              <a:t> </a:t>
            </a:r>
            <a:r>
              <a:rPr lang="pl-PL" sz="3200" b="1" dirty="0" smtClean="0">
                <a:solidFill>
                  <a:schemeClr val="accent2">
                    <a:lumMod val="50000"/>
                  </a:schemeClr>
                </a:solidFill>
                <a:latin typeface="Calibri" pitchFamily="32" charset="0"/>
              </a:rPr>
              <a:t>KRZT</a:t>
            </a:r>
            <a:r>
              <a:rPr lang="pl-PL" sz="3200" b="1" dirty="0">
                <a:solidFill>
                  <a:schemeClr val="accent2">
                    <a:lumMod val="50000"/>
                  </a:schemeClr>
                </a:solidFill>
                <a:latin typeface="Calibri" pitchFamily="32" charset="0"/>
              </a:rPr>
              <a:t>		</a:t>
            </a:r>
            <a:r>
              <a:rPr lang="pl-PL" sz="3200" b="1" dirty="0" smtClean="0">
                <a:solidFill>
                  <a:schemeClr val="accent2">
                    <a:lumMod val="50000"/>
                  </a:schemeClr>
                </a:solidFill>
                <a:latin typeface="Calibri" pitchFamily="32" charset="0"/>
              </a:rPr>
              <a:t>  	           </a:t>
            </a:r>
            <a:r>
              <a:rPr lang="pl-PL" sz="3200" b="1" dirty="0">
                <a:solidFill>
                  <a:schemeClr val="accent2">
                    <a:lumMod val="50000"/>
                  </a:schemeClr>
                </a:solidFill>
                <a:latin typeface="Calibri" pitchFamily="32" charset="0"/>
              </a:rPr>
              <a:t>KRPT        </a:t>
            </a:r>
            <a:r>
              <a:rPr lang="pl-PL" sz="3200" b="1" dirty="0" smtClean="0">
                <a:solidFill>
                  <a:schemeClr val="accent2">
                    <a:lumMod val="50000"/>
                  </a:schemeClr>
                </a:solidFill>
                <a:latin typeface="Calibri" pitchFamily="32" charset="0"/>
              </a:rPr>
              <a:t>		        </a:t>
            </a:r>
            <a:r>
              <a:rPr lang="pl-PL" sz="3200" b="1" dirty="0">
                <a:solidFill>
                  <a:schemeClr val="accent2">
                    <a:lumMod val="50000"/>
                  </a:schemeClr>
                </a:solidFill>
                <a:latin typeface="Calibri" pitchFamily="32" charset="0"/>
              </a:rPr>
              <a:t>KRPN</a:t>
            </a: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7163" y="3373839"/>
            <a:ext cx="2649674" cy="253136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3" y="3573016"/>
            <a:ext cx="2720892" cy="23321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01"/>
          <a:stretch/>
        </p:blipFill>
        <p:spPr bwMode="auto">
          <a:xfrm>
            <a:off x="6314991" y="3373839"/>
            <a:ext cx="2720104" cy="2523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2371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a 14"/>
          <p:cNvGrpSpPr/>
          <p:nvPr/>
        </p:nvGrpSpPr>
        <p:grpSpPr>
          <a:xfrm>
            <a:off x="0" y="449288"/>
            <a:ext cx="9144000" cy="6198586"/>
            <a:chOff x="0" y="449288"/>
            <a:chExt cx="9144000" cy="6198586"/>
          </a:xfrm>
        </p:grpSpPr>
        <p:grpSp>
          <p:nvGrpSpPr>
            <p:cNvPr id="10" name="Grupa 8"/>
            <p:cNvGrpSpPr/>
            <p:nvPr/>
          </p:nvGrpSpPr>
          <p:grpSpPr>
            <a:xfrm>
              <a:off x="0" y="6309320"/>
              <a:ext cx="9144000" cy="338554"/>
              <a:chOff x="0" y="6330806"/>
              <a:chExt cx="9144000" cy="338554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6381328"/>
                <a:ext cx="9144000" cy="2547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pole tekstowe 13"/>
              <p:cNvSpPr txBox="1"/>
              <p:nvPr/>
            </p:nvSpPr>
            <p:spPr>
              <a:xfrm>
                <a:off x="7452320" y="6330806"/>
                <a:ext cx="13421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600" b="1" dirty="0" err="1" smtClean="0">
                    <a:solidFill>
                      <a:schemeClr val="bg1"/>
                    </a:solidFill>
                  </a:rPr>
                  <a:t>www.kisan.pl</a:t>
                </a:r>
                <a:endParaRPr lang="pl-PL" sz="16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Picture 6" descr="C:\Users\m.sikora\Desktop\kisan_logo_claim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2120" y="449288"/>
              <a:ext cx="3096344" cy="419091"/>
            </a:xfrm>
            <a:prstGeom prst="rect">
              <a:avLst/>
            </a:prstGeom>
            <a:noFill/>
          </p:spPr>
        </p:pic>
      </p:grpSp>
      <p:cxnSp>
        <p:nvCxnSpPr>
          <p:cNvPr id="16" name="Łącznik prosty 15"/>
          <p:cNvCxnSpPr/>
          <p:nvPr/>
        </p:nvCxnSpPr>
        <p:spPr>
          <a:xfrm>
            <a:off x="3635896" y="1268760"/>
            <a:ext cx="0" cy="720080"/>
          </a:xfrm>
          <a:prstGeom prst="line">
            <a:avLst/>
          </a:prstGeom>
          <a:ln w="28575">
            <a:solidFill>
              <a:srgbClr val="FF0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3923928" y="1268760"/>
            <a:ext cx="1685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i="1" dirty="0" smtClean="0"/>
              <a:t>             </a:t>
            </a:r>
            <a:endParaRPr lang="pl-PL" sz="4000" i="1" dirty="0"/>
          </a:p>
        </p:txBody>
      </p:sp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707904" y="1124744"/>
            <a:ext cx="5184576" cy="936104"/>
          </a:xfrm>
        </p:spPr>
        <p:txBody>
          <a:bodyPr>
            <a:noAutofit/>
          </a:bodyPr>
          <a:lstStyle/>
          <a:p>
            <a:pPr algn="l"/>
            <a:r>
              <a:rPr lang="pl-PL" sz="3200" i="1" dirty="0"/>
              <a:t>Elementy dystrybucji ciepła </a:t>
            </a:r>
          </a:p>
        </p:txBody>
      </p:sp>
      <p:sp>
        <p:nvSpPr>
          <p:cNvPr id="21" name="Symbol zastępczy zawartości 20"/>
          <p:cNvSpPr>
            <a:spLocks noGrp="1"/>
          </p:cNvSpPr>
          <p:nvPr>
            <p:ph idx="1"/>
          </p:nvPr>
        </p:nvSpPr>
        <p:spPr>
          <a:xfrm>
            <a:off x="251520" y="2276872"/>
            <a:ext cx="7632848" cy="38884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500" dirty="0"/>
          </a:p>
          <a:p>
            <a:endParaRPr lang="pl-PL" sz="1400" i="1" dirty="0"/>
          </a:p>
        </p:txBody>
      </p:sp>
      <p:sp>
        <p:nvSpPr>
          <p:cNvPr id="4" name="Prostokąt 3"/>
          <p:cNvSpPr/>
          <p:nvPr/>
        </p:nvSpPr>
        <p:spPr>
          <a:xfrm>
            <a:off x="428410" y="2420888"/>
            <a:ext cx="828092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38138" algn="ctr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800" b="1" dirty="0">
                <a:solidFill>
                  <a:schemeClr val="accent2">
                    <a:lumMod val="50000"/>
                  </a:schemeClr>
                </a:solidFill>
                <a:latin typeface="Calibri" pitchFamily="32" charset="0"/>
              </a:rPr>
              <a:t>Jeśli temperatura wody zasilającej </a:t>
            </a:r>
          </a:p>
          <a:p>
            <a:pPr indent="-338138" algn="ctr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800" b="1" dirty="0">
                <a:solidFill>
                  <a:schemeClr val="accent2">
                    <a:lumMod val="50000"/>
                  </a:schemeClr>
                </a:solidFill>
                <a:latin typeface="Calibri" pitchFamily="32" charset="0"/>
              </a:rPr>
              <a:t>jest wyższa niż wymagana dla </a:t>
            </a:r>
          </a:p>
          <a:p>
            <a:pPr indent="-338138" algn="ctr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800" b="1" dirty="0" err="1">
                <a:solidFill>
                  <a:schemeClr val="accent2">
                    <a:lumMod val="50000"/>
                  </a:schemeClr>
                </a:solidFill>
                <a:latin typeface="Calibri" pitchFamily="32" charset="0"/>
              </a:rPr>
              <a:t>ogrzewań</a:t>
            </a:r>
            <a:r>
              <a:rPr lang="pl-PL" sz="2800" b="1" dirty="0">
                <a:solidFill>
                  <a:schemeClr val="accent2">
                    <a:lumMod val="50000"/>
                  </a:schemeClr>
                </a:solidFill>
                <a:latin typeface="Calibri" pitchFamily="32" charset="0"/>
              </a:rPr>
              <a:t> płaszczyznowych lub większa niż 55 °C,</a:t>
            </a:r>
          </a:p>
          <a:p>
            <a:pPr indent="-338138" algn="ctr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800" b="1" dirty="0">
                <a:solidFill>
                  <a:schemeClr val="accent2">
                    <a:lumMod val="50000"/>
                  </a:schemeClr>
                </a:solidFill>
                <a:latin typeface="Calibri" pitchFamily="32" charset="0"/>
              </a:rPr>
              <a:t>dystrybucja ciepła odbywa się </a:t>
            </a:r>
          </a:p>
          <a:p>
            <a:pPr indent="-338138" algn="ctr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800" b="1" dirty="0">
                <a:solidFill>
                  <a:schemeClr val="accent2">
                    <a:lumMod val="50000"/>
                  </a:schemeClr>
                </a:solidFill>
                <a:latin typeface="Calibri" pitchFamily="32" charset="0"/>
              </a:rPr>
              <a:t>w sposób pośredni, </a:t>
            </a:r>
          </a:p>
          <a:p>
            <a:pPr indent="-338138" algn="ctr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800" b="1" dirty="0">
                <a:solidFill>
                  <a:schemeClr val="accent2">
                    <a:lumMod val="50000"/>
                  </a:schemeClr>
                </a:solidFill>
                <a:latin typeface="Calibri" pitchFamily="32" charset="0"/>
              </a:rPr>
              <a:t>za pomocą zestawu pompowego </a:t>
            </a:r>
          </a:p>
          <a:p>
            <a:pPr indent="-338138" algn="ctr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800" b="1" dirty="0">
                <a:solidFill>
                  <a:schemeClr val="accent2">
                    <a:lumMod val="50000"/>
                  </a:schemeClr>
                </a:solidFill>
                <a:latin typeface="Calibri" pitchFamily="32" charset="0"/>
              </a:rPr>
              <a:t>mieszającego z rozdzielaczem.</a:t>
            </a:r>
          </a:p>
        </p:txBody>
      </p:sp>
    </p:spTree>
    <p:extLst>
      <p:ext uri="{BB962C8B-B14F-4D97-AF65-F5344CB8AC3E}">
        <p14:creationId xmlns:p14="http://schemas.microsoft.com/office/powerpoint/2010/main" val="214405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a 14"/>
          <p:cNvGrpSpPr/>
          <p:nvPr/>
        </p:nvGrpSpPr>
        <p:grpSpPr>
          <a:xfrm>
            <a:off x="0" y="449288"/>
            <a:ext cx="9144000" cy="6198586"/>
            <a:chOff x="0" y="449288"/>
            <a:chExt cx="9144000" cy="6198586"/>
          </a:xfrm>
        </p:grpSpPr>
        <p:grpSp>
          <p:nvGrpSpPr>
            <p:cNvPr id="10" name="Grupa 8"/>
            <p:cNvGrpSpPr/>
            <p:nvPr/>
          </p:nvGrpSpPr>
          <p:grpSpPr>
            <a:xfrm>
              <a:off x="0" y="6309320"/>
              <a:ext cx="9144000" cy="338554"/>
              <a:chOff x="0" y="6330806"/>
              <a:chExt cx="9144000" cy="338554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6381328"/>
                <a:ext cx="9144000" cy="2547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pole tekstowe 13"/>
              <p:cNvSpPr txBox="1"/>
              <p:nvPr/>
            </p:nvSpPr>
            <p:spPr>
              <a:xfrm>
                <a:off x="7452320" y="6330806"/>
                <a:ext cx="13421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600" b="1" dirty="0" err="1" smtClean="0">
                    <a:solidFill>
                      <a:schemeClr val="bg1"/>
                    </a:solidFill>
                  </a:rPr>
                  <a:t>www.kisan.pl</a:t>
                </a:r>
                <a:endParaRPr lang="pl-PL" sz="16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Picture 6" descr="C:\Users\m.sikora\Desktop\kisan_logo_claim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2120" y="449288"/>
              <a:ext cx="3096344" cy="419091"/>
            </a:xfrm>
            <a:prstGeom prst="rect">
              <a:avLst/>
            </a:prstGeom>
            <a:noFill/>
          </p:spPr>
        </p:pic>
      </p:grpSp>
      <p:cxnSp>
        <p:nvCxnSpPr>
          <p:cNvPr id="16" name="Łącznik prosty 15"/>
          <p:cNvCxnSpPr/>
          <p:nvPr/>
        </p:nvCxnSpPr>
        <p:spPr>
          <a:xfrm>
            <a:off x="3635896" y="1268760"/>
            <a:ext cx="0" cy="720080"/>
          </a:xfrm>
          <a:prstGeom prst="line">
            <a:avLst/>
          </a:prstGeom>
          <a:ln w="28575">
            <a:solidFill>
              <a:srgbClr val="FF0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3923928" y="1268760"/>
            <a:ext cx="1685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i="1" dirty="0" smtClean="0"/>
              <a:t>             </a:t>
            </a:r>
            <a:endParaRPr lang="pl-PL" sz="4000" i="1" dirty="0"/>
          </a:p>
        </p:txBody>
      </p:sp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707904" y="1124744"/>
            <a:ext cx="5184576" cy="936104"/>
          </a:xfrm>
        </p:spPr>
        <p:txBody>
          <a:bodyPr>
            <a:noAutofit/>
          </a:bodyPr>
          <a:lstStyle/>
          <a:p>
            <a:pPr algn="l"/>
            <a:r>
              <a:rPr lang="pl-PL" sz="3200" i="1" dirty="0"/>
              <a:t>Elementy dystrybucji ciepła </a:t>
            </a:r>
          </a:p>
        </p:txBody>
      </p:sp>
      <p:sp>
        <p:nvSpPr>
          <p:cNvPr id="21" name="Symbol zastępczy zawartości 20"/>
          <p:cNvSpPr>
            <a:spLocks noGrp="1"/>
          </p:cNvSpPr>
          <p:nvPr>
            <p:ph idx="1"/>
          </p:nvPr>
        </p:nvSpPr>
        <p:spPr>
          <a:xfrm>
            <a:off x="251520" y="2276872"/>
            <a:ext cx="7632848" cy="38884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500" dirty="0"/>
          </a:p>
          <a:p>
            <a:endParaRPr lang="pl-PL" sz="1400" i="1" dirty="0"/>
          </a:p>
        </p:txBody>
      </p:sp>
      <p:sp>
        <p:nvSpPr>
          <p:cNvPr id="4" name="Prostokąt 3"/>
          <p:cNvSpPr/>
          <p:nvPr/>
        </p:nvSpPr>
        <p:spPr>
          <a:xfrm>
            <a:off x="513562" y="5232102"/>
            <a:ext cx="82809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33375" algn="ctr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4000" b="1" dirty="0" err="1">
                <a:solidFill>
                  <a:schemeClr val="accent2">
                    <a:lumMod val="50000"/>
                  </a:schemeClr>
                </a:solidFill>
                <a:latin typeface="Calibri" pitchFamily="32" charset="0"/>
              </a:rPr>
              <a:t>UMRc</a:t>
            </a:r>
            <a:r>
              <a:rPr lang="pl-PL" sz="4000" b="1" dirty="0">
                <a:latin typeface="Calibri" pitchFamily="32" charset="0"/>
              </a:rPr>
              <a:t> </a:t>
            </a:r>
            <a:r>
              <a:rPr lang="pl-PL" sz="2400" b="1" dirty="0" err="1">
                <a:latin typeface="Calibri" pitchFamily="32" charset="0"/>
              </a:rPr>
              <a:t>rozdzielaczowy</a:t>
            </a:r>
            <a:r>
              <a:rPr lang="pl-PL" sz="2400" b="1" dirty="0">
                <a:latin typeface="Calibri" pitchFamily="32" charset="0"/>
              </a:rPr>
              <a:t> układ mieszający </a:t>
            </a:r>
          </a:p>
          <a:p>
            <a:pPr indent="-333375" algn="ctr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400" b="1" dirty="0">
                <a:latin typeface="Calibri" pitchFamily="32" charset="0"/>
              </a:rPr>
              <a:t>dla </a:t>
            </a:r>
            <a:r>
              <a:rPr lang="pl-PL" sz="2400" b="1" dirty="0" err="1">
                <a:latin typeface="Calibri" pitchFamily="32" charset="0"/>
              </a:rPr>
              <a:t>ogrzewań</a:t>
            </a:r>
            <a:r>
              <a:rPr lang="pl-PL" sz="2400" b="1" dirty="0">
                <a:latin typeface="Calibri" pitchFamily="32" charset="0"/>
              </a:rPr>
              <a:t> płaszczyznowych</a:t>
            </a:r>
          </a:p>
        </p:txBody>
      </p:sp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0225" y="1908730"/>
            <a:ext cx="5580087" cy="346030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4459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a 14"/>
          <p:cNvGrpSpPr/>
          <p:nvPr/>
        </p:nvGrpSpPr>
        <p:grpSpPr>
          <a:xfrm>
            <a:off x="0" y="449288"/>
            <a:ext cx="9144000" cy="6198586"/>
            <a:chOff x="0" y="449288"/>
            <a:chExt cx="9144000" cy="6198586"/>
          </a:xfrm>
        </p:grpSpPr>
        <p:grpSp>
          <p:nvGrpSpPr>
            <p:cNvPr id="10" name="Grupa 8"/>
            <p:cNvGrpSpPr/>
            <p:nvPr/>
          </p:nvGrpSpPr>
          <p:grpSpPr>
            <a:xfrm>
              <a:off x="0" y="6309320"/>
              <a:ext cx="9144000" cy="338554"/>
              <a:chOff x="0" y="6330806"/>
              <a:chExt cx="9144000" cy="338554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6381328"/>
                <a:ext cx="9144000" cy="2547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pole tekstowe 13"/>
              <p:cNvSpPr txBox="1"/>
              <p:nvPr/>
            </p:nvSpPr>
            <p:spPr>
              <a:xfrm>
                <a:off x="7452320" y="6330806"/>
                <a:ext cx="13421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600" b="1" dirty="0" err="1" smtClean="0">
                    <a:solidFill>
                      <a:schemeClr val="bg1"/>
                    </a:solidFill>
                  </a:rPr>
                  <a:t>www.kisan.pl</a:t>
                </a:r>
                <a:endParaRPr lang="pl-PL" sz="16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Picture 6" descr="C:\Users\m.sikora\Desktop\kisan_logo_claim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2120" y="449288"/>
              <a:ext cx="3096344" cy="419091"/>
            </a:xfrm>
            <a:prstGeom prst="rect">
              <a:avLst/>
            </a:prstGeom>
            <a:noFill/>
          </p:spPr>
        </p:pic>
      </p:grpSp>
      <p:cxnSp>
        <p:nvCxnSpPr>
          <p:cNvPr id="16" name="Łącznik prosty 15"/>
          <p:cNvCxnSpPr/>
          <p:nvPr/>
        </p:nvCxnSpPr>
        <p:spPr>
          <a:xfrm>
            <a:off x="3635896" y="1268760"/>
            <a:ext cx="0" cy="720080"/>
          </a:xfrm>
          <a:prstGeom prst="line">
            <a:avLst/>
          </a:prstGeom>
          <a:ln w="28575">
            <a:solidFill>
              <a:srgbClr val="FF0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3923928" y="1268760"/>
            <a:ext cx="1685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i="1" dirty="0" smtClean="0"/>
              <a:t>             </a:t>
            </a:r>
            <a:endParaRPr lang="pl-PL" sz="4000" i="1" dirty="0"/>
          </a:p>
        </p:txBody>
      </p:sp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707904" y="1124744"/>
            <a:ext cx="5184576" cy="936104"/>
          </a:xfrm>
        </p:spPr>
        <p:txBody>
          <a:bodyPr>
            <a:noAutofit/>
          </a:bodyPr>
          <a:lstStyle/>
          <a:p>
            <a:pPr algn="l"/>
            <a:r>
              <a:rPr lang="pl-PL" sz="3200" i="1" dirty="0"/>
              <a:t>Elementy dystrybucji ciepła </a:t>
            </a:r>
          </a:p>
        </p:txBody>
      </p:sp>
      <p:sp>
        <p:nvSpPr>
          <p:cNvPr id="21" name="Symbol zastępczy zawartości 20"/>
          <p:cNvSpPr>
            <a:spLocks noGrp="1"/>
          </p:cNvSpPr>
          <p:nvPr>
            <p:ph idx="1"/>
          </p:nvPr>
        </p:nvSpPr>
        <p:spPr>
          <a:xfrm>
            <a:off x="269554" y="2017632"/>
            <a:ext cx="8460940" cy="38884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600" dirty="0"/>
          </a:p>
          <a:p>
            <a:pPr marL="92075" indent="-92075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1800" dirty="0">
                <a:solidFill>
                  <a:srgbClr val="000000"/>
                </a:solidFill>
                <a:latin typeface="Calibri" pitchFamily="32" charset="0"/>
              </a:rPr>
              <a:t>Dzięki zastosowaniu </a:t>
            </a:r>
            <a:r>
              <a:rPr lang="pl-PL" sz="1800" b="1" dirty="0">
                <a:solidFill>
                  <a:srgbClr val="000000"/>
                </a:solidFill>
                <a:latin typeface="Calibri" pitchFamily="32" charset="0"/>
              </a:rPr>
              <a:t>zaworu trójdrogowego:</a:t>
            </a:r>
          </a:p>
          <a:p>
            <a:pPr marL="92075" indent="-92075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1800" dirty="0">
                <a:solidFill>
                  <a:srgbClr val="000000"/>
                </a:solidFill>
                <a:latin typeface="Calibri" pitchFamily="32" charset="0"/>
              </a:rPr>
              <a:t>- dużo prostsza jest regulacja układu, gdyż nie ma już konieczności dopasowywania go dodatkowym zaworem regulacyjnym do pozostałej części instalacji c.o.</a:t>
            </a:r>
          </a:p>
          <a:p>
            <a:pPr marL="92075" indent="-92075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1800" dirty="0">
                <a:solidFill>
                  <a:srgbClr val="000000"/>
                </a:solidFill>
                <a:latin typeface="Calibri" pitchFamily="32" charset="0"/>
              </a:rPr>
              <a:t>- możliwe jest uzyskanie większych przepływów zapewniających pełne pokrycie na moc cieplną nawet przy wieloobwodowych układach </a:t>
            </a:r>
          </a:p>
          <a:p>
            <a:endParaRPr lang="pl-PL" sz="1400" i="1" dirty="0"/>
          </a:p>
        </p:txBody>
      </p:sp>
      <p:sp>
        <p:nvSpPr>
          <p:cNvPr id="4" name="Prostokąt 3"/>
          <p:cNvSpPr/>
          <p:nvPr/>
        </p:nvSpPr>
        <p:spPr>
          <a:xfrm>
            <a:off x="431540" y="5939988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33375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dirty="0">
                <a:solidFill>
                  <a:srgbClr val="000000"/>
                </a:solidFill>
                <a:latin typeface="Calibri" pitchFamily="32" charset="0"/>
              </a:rPr>
              <a:t>Instalatorzy mają wygodniejsze podłączenie rur od dołu </a:t>
            </a:r>
          </a:p>
        </p:txBody>
      </p:sp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540" y="3750868"/>
            <a:ext cx="3235420" cy="200633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672197"/>
            <a:ext cx="3623032" cy="216367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3" name="AutoShape 4"/>
          <p:cNvSpPr>
            <a:spLocks noChangeArrowheads="1"/>
          </p:cNvSpPr>
          <p:nvPr/>
        </p:nvSpPr>
        <p:spPr bwMode="auto">
          <a:xfrm flipV="1">
            <a:off x="714018" y="5689010"/>
            <a:ext cx="128807" cy="298692"/>
          </a:xfrm>
          <a:prstGeom prst="downArrow">
            <a:avLst>
              <a:gd name="adj1" fmla="val 50000"/>
              <a:gd name="adj2" fmla="val 49852"/>
            </a:avLst>
          </a:prstGeom>
          <a:solidFill>
            <a:srgbClr val="FF0000"/>
          </a:solidFill>
          <a:ln w="255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4" name="AutoShape 4"/>
          <p:cNvSpPr>
            <a:spLocks noChangeArrowheads="1"/>
          </p:cNvSpPr>
          <p:nvPr/>
        </p:nvSpPr>
        <p:spPr bwMode="auto">
          <a:xfrm rot="10800000" flipV="1">
            <a:off x="1161716" y="5721760"/>
            <a:ext cx="128807" cy="263699"/>
          </a:xfrm>
          <a:prstGeom prst="downArrow">
            <a:avLst>
              <a:gd name="adj1" fmla="val 50000"/>
              <a:gd name="adj2" fmla="val 49852"/>
            </a:avLst>
          </a:prstGeom>
          <a:solidFill>
            <a:schemeClr val="tx2">
              <a:lumMod val="60000"/>
              <a:lumOff val="40000"/>
            </a:schemeClr>
          </a:solidFill>
          <a:ln w="2556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5" name="Freeform 3"/>
          <p:cNvSpPr>
            <a:spLocks noChangeArrowheads="1"/>
          </p:cNvSpPr>
          <p:nvPr/>
        </p:nvSpPr>
        <p:spPr bwMode="auto">
          <a:xfrm flipH="1">
            <a:off x="8308146" y="5355905"/>
            <a:ext cx="326128" cy="640478"/>
          </a:xfrm>
          <a:custGeom>
            <a:avLst/>
            <a:gdLst>
              <a:gd name="T0" fmla="*/ 257175 w 342900"/>
              <a:gd name="T1" fmla="*/ 0 h 674688"/>
              <a:gd name="T2" fmla="*/ 257175 w 342900"/>
              <a:gd name="T3" fmla="*/ 171450 h 674688"/>
              <a:gd name="T4" fmla="*/ 42863 w 342900"/>
              <a:gd name="T5" fmla="*/ 674688 h 674688"/>
              <a:gd name="T6" fmla="*/ 342900 w 342900"/>
              <a:gd name="T7" fmla="*/ 85725 h 674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2900" h="674688">
                <a:moveTo>
                  <a:pt x="0" y="674688"/>
                </a:moveTo>
                <a:lnTo>
                  <a:pt x="0" y="192881"/>
                </a:lnTo>
                <a:cubicBezTo>
                  <a:pt x="0" y="110027"/>
                  <a:pt x="67165" y="42862"/>
                  <a:pt x="150018" y="42862"/>
                </a:cubicBezTo>
                <a:lnTo>
                  <a:pt x="257175" y="42863"/>
                </a:lnTo>
                <a:lnTo>
                  <a:pt x="257175" y="0"/>
                </a:lnTo>
                <a:lnTo>
                  <a:pt x="342900" y="85725"/>
                </a:lnTo>
                <a:lnTo>
                  <a:pt x="257175" y="171450"/>
                </a:lnTo>
                <a:lnTo>
                  <a:pt x="257175" y="128588"/>
                </a:lnTo>
                <a:lnTo>
                  <a:pt x="150019" y="128588"/>
                </a:lnTo>
                <a:lnTo>
                  <a:pt x="150018" y="128588"/>
                </a:lnTo>
                <a:cubicBezTo>
                  <a:pt x="114510" y="128588"/>
                  <a:pt x="85725" y="157373"/>
                  <a:pt x="85725" y="192881"/>
                </a:cubicBezTo>
                <a:lnTo>
                  <a:pt x="85725" y="674688"/>
                </a:lnTo>
                <a:close/>
              </a:path>
            </a:pathLst>
          </a:custGeom>
          <a:solidFill>
            <a:srgbClr val="FF0000"/>
          </a:solidFill>
          <a:ln w="2556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6" name="Wygięta strzałka 25"/>
          <p:cNvSpPr/>
          <p:nvPr/>
        </p:nvSpPr>
        <p:spPr bwMode="auto">
          <a:xfrm rot="5400000">
            <a:off x="8237834" y="4261184"/>
            <a:ext cx="580941" cy="440317"/>
          </a:xfrm>
          <a:prstGeom prst="bentArrow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05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a 14"/>
          <p:cNvGrpSpPr/>
          <p:nvPr/>
        </p:nvGrpSpPr>
        <p:grpSpPr>
          <a:xfrm>
            <a:off x="0" y="449288"/>
            <a:ext cx="9144000" cy="6198586"/>
            <a:chOff x="0" y="449288"/>
            <a:chExt cx="9144000" cy="6198586"/>
          </a:xfrm>
        </p:grpSpPr>
        <p:grpSp>
          <p:nvGrpSpPr>
            <p:cNvPr id="10" name="Grupa 8"/>
            <p:cNvGrpSpPr/>
            <p:nvPr/>
          </p:nvGrpSpPr>
          <p:grpSpPr>
            <a:xfrm>
              <a:off x="0" y="6309320"/>
              <a:ext cx="9144000" cy="338554"/>
              <a:chOff x="0" y="6330806"/>
              <a:chExt cx="9144000" cy="338554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6381328"/>
                <a:ext cx="9144000" cy="2547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pole tekstowe 13"/>
              <p:cNvSpPr txBox="1"/>
              <p:nvPr/>
            </p:nvSpPr>
            <p:spPr>
              <a:xfrm>
                <a:off x="7452320" y="6330806"/>
                <a:ext cx="13421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600" b="1" dirty="0" err="1" smtClean="0">
                    <a:solidFill>
                      <a:schemeClr val="bg1"/>
                    </a:solidFill>
                  </a:rPr>
                  <a:t>www.kisan.pl</a:t>
                </a:r>
                <a:endParaRPr lang="pl-PL" sz="16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Picture 6" descr="C:\Users\m.sikora\Desktop\kisan_logo_claim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2120" y="449288"/>
              <a:ext cx="3096344" cy="419091"/>
            </a:xfrm>
            <a:prstGeom prst="rect">
              <a:avLst/>
            </a:prstGeom>
            <a:noFill/>
          </p:spPr>
        </p:pic>
      </p:grpSp>
      <p:cxnSp>
        <p:nvCxnSpPr>
          <p:cNvPr id="16" name="Łącznik prosty 15"/>
          <p:cNvCxnSpPr/>
          <p:nvPr/>
        </p:nvCxnSpPr>
        <p:spPr>
          <a:xfrm>
            <a:off x="3635896" y="1268760"/>
            <a:ext cx="0" cy="720080"/>
          </a:xfrm>
          <a:prstGeom prst="line">
            <a:avLst/>
          </a:prstGeom>
          <a:ln w="28575">
            <a:solidFill>
              <a:srgbClr val="FF0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3923928" y="1268760"/>
            <a:ext cx="1685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i="1" dirty="0" smtClean="0"/>
              <a:t>             </a:t>
            </a:r>
            <a:endParaRPr lang="pl-PL" sz="4000" i="1" dirty="0"/>
          </a:p>
        </p:txBody>
      </p:sp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707904" y="1124744"/>
            <a:ext cx="5184576" cy="936104"/>
          </a:xfrm>
        </p:spPr>
        <p:txBody>
          <a:bodyPr>
            <a:noAutofit/>
          </a:bodyPr>
          <a:lstStyle/>
          <a:p>
            <a:pPr algn="l"/>
            <a:r>
              <a:rPr lang="pl-PL" sz="2400" i="1" dirty="0"/>
              <a:t>Pionowy rozkład temperatury wewnętrznej – ogrzewanie powietrzne</a:t>
            </a:r>
          </a:p>
        </p:txBody>
      </p:sp>
      <p:sp>
        <p:nvSpPr>
          <p:cNvPr id="21" name="Symbol zastępczy zawartości 20"/>
          <p:cNvSpPr>
            <a:spLocks noGrp="1"/>
          </p:cNvSpPr>
          <p:nvPr>
            <p:ph idx="1"/>
          </p:nvPr>
        </p:nvSpPr>
        <p:spPr>
          <a:xfrm>
            <a:off x="683568" y="2348880"/>
            <a:ext cx="7632848" cy="38884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500" dirty="0"/>
          </a:p>
          <a:p>
            <a:endParaRPr lang="pl-PL" sz="1400" dirty="0"/>
          </a:p>
        </p:txBody>
      </p:sp>
      <p:pic>
        <p:nvPicPr>
          <p:cNvPr id="18" name="Picture 2" descr="SLIDE-UE-KISAN-OP-A-1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t="20811" r="3977" b="14425"/>
          <a:stretch/>
        </p:blipFill>
        <p:spPr bwMode="auto">
          <a:xfrm>
            <a:off x="467544" y="2230209"/>
            <a:ext cx="8136904" cy="404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58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a 14"/>
          <p:cNvGrpSpPr/>
          <p:nvPr/>
        </p:nvGrpSpPr>
        <p:grpSpPr>
          <a:xfrm>
            <a:off x="0" y="449288"/>
            <a:ext cx="9144000" cy="6198586"/>
            <a:chOff x="0" y="449288"/>
            <a:chExt cx="9144000" cy="6198586"/>
          </a:xfrm>
        </p:grpSpPr>
        <p:grpSp>
          <p:nvGrpSpPr>
            <p:cNvPr id="10" name="Grupa 8"/>
            <p:cNvGrpSpPr/>
            <p:nvPr/>
          </p:nvGrpSpPr>
          <p:grpSpPr>
            <a:xfrm>
              <a:off x="0" y="6309320"/>
              <a:ext cx="9144000" cy="338554"/>
              <a:chOff x="0" y="6330806"/>
              <a:chExt cx="9144000" cy="338554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6381328"/>
                <a:ext cx="9144000" cy="2547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pole tekstowe 13"/>
              <p:cNvSpPr txBox="1"/>
              <p:nvPr/>
            </p:nvSpPr>
            <p:spPr>
              <a:xfrm>
                <a:off x="7452320" y="6330806"/>
                <a:ext cx="13421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600" b="1" dirty="0" err="1" smtClean="0">
                    <a:solidFill>
                      <a:schemeClr val="bg1"/>
                    </a:solidFill>
                  </a:rPr>
                  <a:t>www.kisan.pl</a:t>
                </a:r>
                <a:endParaRPr lang="pl-PL" sz="16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Picture 6" descr="C:\Users\m.sikora\Desktop\kisan_logo_claim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2120" y="449288"/>
              <a:ext cx="3096344" cy="419091"/>
            </a:xfrm>
            <a:prstGeom prst="rect">
              <a:avLst/>
            </a:prstGeom>
            <a:noFill/>
          </p:spPr>
        </p:pic>
      </p:grpSp>
      <p:cxnSp>
        <p:nvCxnSpPr>
          <p:cNvPr id="16" name="Łącznik prosty 15"/>
          <p:cNvCxnSpPr/>
          <p:nvPr/>
        </p:nvCxnSpPr>
        <p:spPr>
          <a:xfrm>
            <a:off x="3635896" y="1052736"/>
            <a:ext cx="0" cy="720080"/>
          </a:xfrm>
          <a:prstGeom prst="line">
            <a:avLst/>
          </a:prstGeom>
          <a:ln w="28575">
            <a:solidFill>
              <a:srgbClr val="FF0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3923928" y="1268760"/>
            <a:ext cx="1685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i="1" dirty="0" smtClean="0"/>
              <a:t>             </a:t>
            </a:r>
            <a:endParaRPr lang="pl-PL" sz="4000" i="1" dirty="0"/>
          </a:p>
        </p:txBody>
      </p:sp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707904" y="944724"/>
            <a:ext cx="5184576" cy="936104"/>
          </a:xfrm>
        </p:spPr>
        <p:txBody>
          <a:bodyPr>
            <a:noAutofit/>
          </a:bodyPr>
          <a:lstStyle/>
          <a:p>
            <a:pPr algn="l"/>
            <a:r>
              <a:rPr lang="pl-PL" sz="3200" i="1" dirty="0"/>
              <a:t>Elementy dystrybucji ciepła </a:t>
            </a:r>
          </a:p>
        </p:txBody>
      </p:sp>
      <p:sp>
        <p:nvSpPr>
          <p:cNvPr id="21" name="Symbol zastępczy zawartości 20"/>
          <p:cNvSpPr>
            <a:spLocks noGrp="1"/>
          </p:cNvSpPr>
          <p:nvPr>
            <p:ph idx="1"/>
          </p:nvPr>
        </p:nvSpPr>
        <p:spPr>
          <a:xfrm>
            <a:off x="179512" y="1800589"/>
            <a:ext cx="8460940" cy="3888432"/>
          </a:xfrm>
        </p:spPr>
        <p:txBody>
          <a:bodyPr>
            <a:normAutofit/>
          </a:bodyPr>
          <a:lstStyle/>
          <a:p>
            <a:pPr marL="92075" indent="-92075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1600" b="1" dirty="0" smtClean="0">
                <a:solidFill>
                  <a:srgbClr val="000000"/>
                </a:solidFill>
                <a:latin typeface="Calibri" pitchFamily="32" charset="0"/>
              </a:rPr>
              <a:t>Moduł </a:t>
            </a:r>
            <a:r>
              <a:rPr lang="pl-PL" sz="1600" b="1" dirty="0">
                <a:solidFill>
                  <a:srgbClr val="000000"/>
                </a:solidFill>
                <a:latin typeface="Calibri" pitchFamily="32" charset="0"/>
              </a:rPr>
              <a:t>mieszający z pompą elektroniczną 86.40.00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1600" dirty="0">
                <a:solidFill>
                  <a:srgbClr val="000000"/>
                </a:solidFill>
                <a:latin typeface="Calibri" pitchFamily="32" charset="0"/>
              </a:rPr>
              <a:t>Moduł mieszający z energooszczędną pompą elektroniczną i mieszającym zaworem trójdrogowym przystosowany jest do montażu między rozdzielaczem ogrzewania grzejnikowego a rozdzielaczem ogrzewania płaszczyznowego. Dzięki takiemu rozwiązaniu zestaw składający się z rozdzielacza grzejnikowego, modułu mieszającego i rozdzielacza ogrzewania płaszczyznowego wymaga tylko jednego zasilania i powrotu od strony kotła.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1600" dirty="0">
                <a:solidFill>
                  <a:srgbClr val="000000"/>
                </a:solidFill>
                <a:latin typeface="Calibri" pitchFamily="32" charset="0"/>
              </a:rPr>
              <a:t>Maksymalne obciążenie cieplne całego zestawu 15,5 kW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1600" dirty="0">
                <a:solidFill>
                  <a:srgbClr val="000000"/>
                </a:solidFill>
                <a:latin typeface="Calibri" pitchFamily="32" charset="0"/>
              </a:rPr>
              <a:t>Minimalna różnica temperatur na zasilaniu ogrzewania grzejnikowego i płaszczyznowego </a:t>
            </a:r>
            <a:r>
              <a:rPr lang="pl-PL" sz="1600" dirty="0" err="1">
                <a:solidFill>
                  <a:srgbClr val="000000"/>
                </a:solidFill>
                <a:latin typeface="Calibri" pitchFamily="32" charset="0"/>
              </a:rPr>
              <a:t>Δtz</a:t>
            </a:r>
            <a:r>
              <a:rPr lang="pl-PL" sz="1600" dirty="0">
                <a:solidFill>
                  <a:srgbClr val="000000"/>
                </a:solidFill>
                <a:latin typeface="Calibri" pitchFamily="32" charset="0"/>
              </a:rPr>
              <a:t>= 15K.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1600" dirty="0">
                <a:solidFill>
                  <a:srgbClr val="000000"/>
                </a:solidFill>
                <a:latin typeface="Calibri" pitchFamily="32" charset="0"/>
              </a:rPr>
              <a:t>Zakres regulacji temp. 35-60°C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1600" dirty="0">
                <a:solidFill>
                  <a:srgbClr val="000000"/>
                </a:solidFill>
                <a:latin typeface="Calibri" pitchFamily="32" charset="0"/>
              </a:rPr>
              <a:t>Max ciśnienie 6 bar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1600" dirty="0">
                <a:solidFill>
                  <a:srgbClr val="000000"/>
                </a:solidFill>
                <a:latin typeface="Calibri" pitchFamily="32" charset="0"/>
              </a:rPr>
              <a:t>Max temp. 95⁰C</a:t>
            </a:r>
          </a:p>
          <a:p>
            <a:endParaRPr lang="pl-PL" sz="1400" i="1" dirty="0"/>
          </a:p>
        </p:txBody>
      </p:sp>
      <p:pic>
        <p:nvPicPr>
          <p:cNvPr id="18" name="Obraz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7"/>
          <a:stretch>
            <a:fillRect/>
          </a:stretch>
        </p:blipFill>
        <p:spPr bwMode="auto">
          <a:xfrm>
            <a:off x="2966200" y="3861048"/>
            <a:ext cx="6177800" cy="3026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Obraz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" r="-2983"/>
          <a:stretch>
            <a:fillRect/>
          </a:stretch>
        </p:blipFill>
        <p:spPr bwMode="auto">
          <a:xfrm>
            <a:off x="-637" y="4509120"/>
            <a:ext cx="3049077" cy="2378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565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a 14"/>
          <p:cNvGrpSpPr/>
          <p:nvPr/>
        </p:nvGrpSpPr>
        <p:grpSpPr>
          <a:xfrm>
            <a:off x="0" y="617968"/>
            <a:ext cx="9144000" cy="6198586"/>
            <a:chOff x="0" y="449288"/>
            <a:chExt cx="9144000" cy="6198586"/>
          </a:xfrm>
        </p:grpSpPr>
        <p:grpSp>
          <p:nvGrpSpPr>
            <p:cNvPr id="10" name="Grupa 8"/>
            <p:cNvGrpSpPr/>
            <p:nvPr/>
          </p:nvGrpSpPr>
          <p:grpSpPr>
            <a:xfrm>
              <a:off x="0" y="6309320"/>
              <a:ext cx="9144000" cy="338554"/>
              <a:chOff x="0" y="6330806"/>
              <a:chExt cx="9144000" cy="338554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6381328"/>
                <a:ext cx="9144000" cy="2547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pole tekstowe 13"/>
              <p:cNvSpPr txBox="1"/>
              <p:nvPr/>
            </p:nvSpPr>
            <p:spPr>
              <a:xfrm>
                <a:off x="7452320" y="6330806"/>
                <a:ext cx="13421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600" b="1" dirty="0" err="1" smtClean="0">
                    <a:solidFill>
                      <a:schemeClr val="bg1"/>
                    </a:solidFill>
                  </a:rPr>
                  <a:t>www.kisan.pl</a:t>
                </a:r>
                <a:endParaRPr lang="pl-PL" sz="16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Picture 6" descr="C:\Users\m.sikora\Desktop\kisan_logo_claim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52120" y="449288"/>
              <a:ext cx="3096344" cy="419091"/>
            </a:xfrm>
            <a:prstGeom prst="rect">
              <a:avLst/>
            </a:prstGeom>
            <a:noFill/>
          </p:spPr>
        </p:pic>
      </p:grpSp>
      <p:cxnSp>
        <p:nvCxnSpPr>
          <p:cNvPr id="16" name="Łącznik prosty 15"/>
          <p:cNvCxnSpPr/>
          <p:nvPr/>
        </p:nvCxnSpPr>
        <p:spPr>
          <a:xfrm>
            <a:off x="3635896" y="1268760"/>
            <a:ext cx="0" cy="720080"/>
          </a:xfrm>
          <a:prstGeom prst="line">
            <a:avLst/>
          </a:prstGeom>
          <a:ln w="28575">
            <a:solidFill>
              <a:srgbClr val="FF0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3923928" y="1268760"/>
            <a:ext cx="1685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i="1" dirty="0" smtClean="0"/>
              <a:t>             </a:t>
            </a:r>
            <a:endParaRPr lang="pl-PL" sz="4000" i="1" dirty="0"/>
          </a:p>
        </p:txBody>
      </p:sp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707904" y="1124744"/>
            <a:ext cx="5184576" cy="936104"/>
          </a:xfrm>
        </p:spPr>
        <p:txBody>
          <a:bodyPr>
            <a:noAutofit/>
          </a:bodyPr>
          <a:lstStyle/>
          <a:p>
            <a:pPr algn="l"/>
            <a:endParaRPr lang="pl-PL" sz="3200" i="1" dirty="0"/>
          </a:p>
        </p:txBody>
      </p:sp>
      <p:graphicFrame>
        <p:nvGraphicFramePr>
          <p:cNvPr id="3" name="Obi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5426974"/>
              </p:ext>
            </p:extLst>
          </p:nvPr>
        </p:nvGraphicFramePr>
        <p:xfrm>
          <a:off x="1" y="0"/>
          <a:ext cx="9144000" cy="6469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" name="CorelPhotoPaint.Image.9" r:id="rId5" imgW="10689357" imgH="7565151" progId="">
                  <p:embed/>
                </p:oleObj>
              </mc:Choice>
              <mc:Fallback>
                <p:oleObj name="CorelPhotoPaint.Image.9" r:id="rId5" imgW="10689357" imgH="7565151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9144000" cy="64699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2772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a 14"/>
          <p:cNvGrpSpPr/>
          <p:nvPr/>
        </p:nvGrpSpPr>
        <p:grpSpPr>
          <a:xfrm>
            <a:off x="0" y="617968"/>
            <a:ext cx="9144000" cy="6198586"/>
            <a:chOff x="0" y="449288"/>
            <a:chExt cx="9144000" cy="6198586"/>
          </a:xfrm>
        </p:grpSpPr>
        <p:grpSp>
          <p:nvGrpSpPr>
            <p:cNvPr id="10" name="Grupa 8"/>
            <p:cNvGrpSpPr/>
            <p:nvPr/>
          </p:nvGrpSpPr>
          <p:grpSpPr>
            <a:xfrm>
              <a:off x="0" y="6309320"/>
              <a:ext cx="9144000" cy="338554"/>
              <a:chOff x="0" y="6330806"/>
              <a:chExt cx="9144000" cy="338554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6381328"/>
                <a:ext cx="9144000" cy="2547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pole tekstowe 13"/>
              <p:cNvSpPr txBox="1"/>
              <p:nvPr/>
            </p:nvSpPr>
            <p:spPr>
              <a:xfrm>
                <a:off x="7452320" y="6330806"/>
                <a:ext cx="13421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600" b="1" dirty="0" err="1" smtClean="0">
                    <a:solidFill>
                      <a:schemeClr val="bg1"/>
                    </a:solidFill>
                  </a:rPr>
                  <a:t>www.kisan.pl</a:t>
                </a:r>
                <a:endParaRPr lang="pl-PL" sz="16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Picture 6" descr="C:\Users\m.sikora\Desktop\kisan_logo_claim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52120" y="449288"/>
              <a:ext cx="3096344" cy="419091"/>
            </a:xfrm>
            <a:prstGeom prst="rect">
              <a:avLst/>
            </a:prstGeom>
            <a:noFill/>
          </p:spPr>
        </p:pic>
      </p:grpSp>
      <p:cxnSp>
        <p:nvCxnSpPr>
          <p:cNvPr id="16" name="Łącznik prosty 15"/>
          <p:cNvCxnSpPr/>
          <p:nvPr/>
        </p:nvCxnSpPr>
        <p:spPr>
          <a:xfrm>
            <a:off x="3635896" y="1268760"/>
            <a:ext cx="0" cy="720080"/>
          </a:xfrm>
          <a:prstGeom prst="line">
            <a:avLst/>
          </a:prstGeom>
          <a:ln w="28575">
            <a:solidFill>
              <a:srgbClr val="FF0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3923928" y="1268760"/>
            <a:ext cx="1685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i="1" dirty="0" smtClean="0"/>
              <a:t>             </a:t>
            </a:r>
            <a:endParaRPr lang="pl-PL" sz="4000" i="1" dirty="0"/>
          </a:p>
        </p:txBody>
      </p:sp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707904" y="1124744"/>
            <a:ext cx="5184576" cy="936104"/>
          </a:xfrm>
        </p:spPr>
        <p:txBody>
          <a:bodyPr>
            <a:noAutofit/>
          </a:bodyPr>
          <a:lstStyle/>
          <a:p>
            <a:pPr algn="l"/>
            <a:endParaRPr lang="pl-PL" sz="3200" i="1" dirty="0"/>
          </a:p>
        </p:txBody>
      </p:sp>
      <p:graphicFrame>
        <p:nvGraphicFramePr>
          <p:cNvPr id="2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4756730"/>
              </p:ext>
            </p:extLst>
          </p:nvPr>
        </p:nvGraphicFramePr>
        <p:xfrm>
          <a:off x="0" y="0"/>
          <a:ext cx="9155419" cy="647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5" name="CorelPhotoPaint.Image.9" r:id="rId5" imgW="10689357" imgH="7565151" progId="">
                  <p:embed/>
                </p:oleObj>
              </mc:Choice>
              <mc:Fallback>
                <p:oleObj name="CorelPhotoPaint.Image.9" r:id="rId5" imgW="10689357" imgH="7565151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55419" cy="647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524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a 14"/>
          <p:cNvGrpSpPr/>
          <p:nvPr/>
        </p:nvGrpSpPr>
        <p:grpSpPr>
          <a:xfrm>
            <a:off x="0" y="617968"/>
            <a:ext cx="9144000" cy="6198586"/>
            <a:chOff x="0" y="449288"/>
            <a:chExt cx="9144000" cy="6198586"/>
          </a:xfrm>
        </p:grpSpPr>
        <p:grpSp>
          <p:nvGrpSpPr>
            <p:cNvPr id="10" name="Grupa 8"/>
            <p:cNvGrpSpPr/>
            <p:nvPr/>
          </p:nvGrpSpPr>
          <p:grpSpPr>
            <a:xfrm>
              <a:off x="0" y="6309320"/>
              <a:ext cx="9144000" cy="338554"/>
              <a:chOff x="0" y="6330806"/>
              <a:chExt cx="9144000" cy="338554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6381328"/>
                <a:ext cx="9144000" cy="2547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pole tekstowe 13"/>
              <p:cNvSpPr txBox="1"/>
              <p:nvPr/>
            </p:nvSpPr>
            <p:spPr>
              <a:xfrm>
                <a:off x="7452320" y="6330806"/>
                <a:ext cx="13421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600" b="1" dirty="0" err="1" smtClean="0">
                    <a:solidFill>
                      <a:schemeClr val="bg1"/>
                    </a:solidFill>
                  </a:rPr>
                  <a:t>www.kisan.pl</a:t>
                </a:r>
                <a:endParaRPr lang="pl-PL" sz="16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Picture 6" descr="C:\Users\m.sikora\Desktop\kisan_logo_claim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52120" y="449288"/>
              <a:ext cx="3096344" cy="419091"/>
            </a:xfrm>
            <a:prstGeom prst="rect">
              <a:avLst/>
            </a:prstGeom>
            <a:noFill/>
          </p:spPr>
        </p:pic>
      </p:grpSp>
      <p:cxnSp>
        <p:nvCxnSpPr>
          <p:cNvPr id="16" name="Łącznik prosty 15"/>
          <p:cNvCxnSpPr/>
          <p:nvPr/>
        </p:nvCxnSpPr>
        <p:spPr>
          <a:xfrm>
            <a:off x="3635896" y="1268760"/>
            <a:ext cx="0" cy="720080"/>
          </a:xfrm>
          <a:prstGeom prst="line">
            <a:avLst/>
          </a:prstGeom>
          <a:ln w="28575">
            <a:solidFill>
              <a:srgbClr val="FF0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3923928" y="1268760"/>
            <a:ext cx="1685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i="1" dirty="0" smtClean="0"/>
              <a:t>             </a:t>
            </a:r>
            <a:endParaRPr lang="pl-PL" sz="4000" i="1" dirty="0"/>
          </a:p>
        </p:txBody>
      </p:sp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707904" y="1124744"/>
            <a:ext cx="5184576" cy="936104"/>
          </a:xfrm>
        </p:spPr>
        <p:txBody>
          <a:bodyPr>
            <a:noAutofit/>
          </a:bodyPr>
          <a:lstStyle/>
          <a:p>
            <a:pPr algn="l"/>
            <a:endParaRPr lang="pl-PL" sz="3200" i="1" dirty="0"/>
          </a:p>
        </p:txBody>
      </p:sp>
      <p:graphicFrame>
        <p:nvGraphicFramePr>
          <p:cNvPr id="2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0865896"/>
              </p:ext>
            </p:extLst>
          </p:nvPr>
        </p:nvGraphicFramePr>
        <p:xfrm>
          <a:off x="0" y="0"/>
          <a:ext cx="9155419" cy="647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2" name="CorelPhotoPaint.Image.9" r:id="rId5" imgW="10689357" imgH="7565151" progId="">
                  <p:embed/>
                </p:oleObj>
              </mc:Choice>
              <mc:Fallback>
                <p:oleObj name="CorelPhotoPaint.Image.9" r:id="rId5" imgW="10689357" imgH="756515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55419" cy="647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683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a 14"/>
          <p:cNvGrpSpPr/>
          <p:nvPr/>
        </p:nvGrpSpPr>
        <p:grpSpPr>
          <a:xfrm>
            <a:off x="0" y="617968"/>
            <a:ext cx="9144000" cy="6198586"/>
            <a:chOff x="0" y="449288"/>
            <a:chExt cx="9144000" cy="6198586"/>
          </a:xfrm>
        </p:grpSpPr>
        <p:grpSp>
          <p:nvGrpSpPr>
            <p:cNvPr id="10" name="Grupa 8"/>
            <p:cNvGrpSpPr/>
            <p:nvPr/>
          </p:nvGrpSpPr>
          <p:grpSpPr>
            <a:xfrm>
              <a:off x="0" y="6309320"/>
              <a:ext cx="9144000" cy="338554"/>
              <a:chOff x="0" y="6330806"/>
              <a:chExt cx="9144000" cy="338554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6381328"/>
                <a:ext cx="9144000" cy="2547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pole tekstowe 13"/>
              <p:cNvSpPr txBox="1"/>
              <p:nvPr/>
            </p:nvSpPr>
            <p:spPr>
              <a:xfrm>
                <a:off x="7452320" y="6330806"/>
                <a:ext cx="13421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600" b="1" dirty="0" err="1" smtClean="0">
                    <a:solidFill>
                      <a:schemeClr val="bg1"/>
                    </a:solidFill>
                  </a:rPr>
                  <a:t>www.kisan.pl</a:t>
                </a:r>
                <a:endParaRPr lang="pl-PL" sz="16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Picture 6" descr="C:\Users\m.sikora\Desktop\kisan_logo_claim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2120" y="449288"/>
              <a:ext cx="3096344" cy="419091"/>
            </a:xfrm>
            <a:prstGeom prst="rect">
              <a:avLst/>
            </a:prstGeom>
            <a:noFill/>
          </p:spPr>
        </p:pic>
      </p:grpSp>
      <p:cxnSp>
        <p:nvCxnSpPr>
          <p:cNvPr id="16" name="Łącznik prosty 15"/>
          <p:cNvCxnSpPr/>
          <p:nvPr/>
        </p:nvCxnSpPr>
        <p:spPr>
          <a:xfrm>
            <a:off x="3635896" y="1268760"/>
            <a:ext cx="0" cy="720080"/>
          </a:xfrm>
          <a:prstGeom prst="line">
            <a:avLst/>
          </a:prstGeom>
          <a:ln w="28575">
            <a:solidFill>
              <a:srgbClr val="FF0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3923928" y="1268760"/>
            <a:ext cx="1685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i="1" dirty="0" smtClean="0"/>
              <a:t>             </a:t>
            </a:r>
            <a:endParaRPr lang="pl-PL" sz="4000" i="1" dirty="0"/>
          </a:p>
        </p:txBody>
      </p:sp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707904" y="1124744"/>
            <a:ext cx="5184576" cy="936104"/>
          </a:xfrm>
        </p:spPr>
        <p:txBody>
          <a:bodyPr>
            <a:noAutofit/>
          </a:bodyPr>
          <a:lstStyle/>
          <a:p>
            <a:pPr algn="l"/>
            <a:endParaRPr lang="pl-PL" sz="3200" i="1" dirty="0"/>
          </a:p>
        </p:txBody>
      </p:sp>
      <p:pic>
        <p:nvPicPr>
          <p:cNvPr id="11" name="Picture 4" descr="P10406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32" y="188641"/>
            <a:ext cx="8430950" cy="63225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683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a 14"/>
          <p:cNvGrpSpPr/>
          <p:nvPr/>
        </p:nvGrpSpPr>
        <p:grpSpPr>
          <a:xfrm>
            <a:off x="0" y="617968"/>
            <a:ext cx="9144000" cy="6198586"/>
            <a:chOff x="0" y="449288"/>
            <a:chExt cx="9144000" cy="6198586"/>
          </a:xfrm>
        </p:grpSpPr>
        <p:grpSp>
          <p:nvGrpSpPr>
            <p:cNvPr id="10" name="Grupa 8"/>
            <p:cNvGrpSpPr/>
            <p:nvPr/>
          </p:nvGrpSpPr>
          <p:grpSpPr>
            <a:xfrm>
              <a:off x="0" y="6309320"/>
              <a:ext cx="9144000" cy="338554"/>
              <a:chOff x="0" y="6330806"/>
              <a:chExt cx="9144000" cy="338554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6381328"/>
                <a:ext cx="9144000" cy="2547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pole tekstowe 13"/>
              <p:cNvSpPr txBox="1"/>
              <p:nvPr/>
            </p:nvSpPr>
            <p:spPr>
              <a:xfrm>
                <a:off x="7452320" y="6330806"/>
                <a:ext cx="13421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600" b="1" dirty="0" err="1" smtClean="0">
                    <a:solidFill>
                      <a:schemeClr val="bg1"/>
                    </a:solidFill>
                  </a:rPr>
                  <a:t>www.kisan.pl</a:t>
                </a:r>
                <a:endParaRPr lang="pl-PL" sz="16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Picture 6" descr="C:\Users\m.sikora\Desktop\kisan_logo_claim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52120" y="449288"/>
              <a:ext cx="3096344" cy="419091"/>
            </a:xfrm>
            <a:prstGeom prst="rect">
              <a:avLst/>
            </a:prstGeom>
            <a:noFill/>
          </p:spPr>
        </p:pic>
      </p:grpSp>
      <p:cxnSp>
        <p:nvCxnSpPr>
          <p:cNvPr id="16" name="Łącznik prosty 15"/>
          <p:cNvCxnSpPr/>
          <p:nvPr/>
        </p:nvCxnSpPr>
        <p:spPr>
          <a:xfrm>
            <a:off x="3635896" y="1268760"/>
            <a:ext cx="0" cy="720080"/>
          </a:xfrm>
          <a:prstGeom prst="line">
            <a:avLst/>
          </a:prstGeom>
          <a:ln w="28575">
            <a:solidFill>
              <a:srgbClr val="FF0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3923928" y="1268760"/>
            <a:ext cx="1685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i="1" dirty="0" smtClean="0"/>
              <a:t>             </a:t>
            </a:r>
            <a:endParaRPr lang="pl-PL" sz="4000" i="1" dirty="0"/>
          </a:p>
        </p:txBody>
      </p:sp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707904" y="1124744"/>
            <a:ext cx="5184576" cy="936104"/>
          </a:xfrm>
        </p:spPr>
        <p:txBody>
          <a:bodyPr>
            <a:noAutofit/>
          </a:bodyPr>
          <a:lstStyle/>
          <a:p>
            <a:pPr algn="l"/>
            <a:endParaRPr lang="pl-PL" sz="3200" i="1" dirty="0"/>
          </a:p>
        </p:txBody>
      </p:sp>
      <p:graphicFrame>
        <p:nvGraphicFramePr>
          <p:cNvPr id="2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0188677"/>
              </p:ext>
            </p:extLst>
          </p:nvPr>
        </p:nvGraphicFramePr>
        <p:xfrm>
          <a:off x="0" y="0"/>
          <a:ext cx="9155419" cy="647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9" name="CorelPhotoPaint.Image.9" r:id="rId5" imgW="10689357" imgH="7565151" progId="">
                  <p:embed/>
                </p:oleObj>
              </mc:Choice>
              <mc:Fallback>
                <p:oleObj name="CorelPhotoPaint.Image.9" r:id="rId5" imgW="10689357" imgH="7565151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55419" cy="647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9812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/>
          <p:cNvGrpSpPr/>
          <p:nvPr/>
        </p:nvGrpSpPr>
        <p:grpSpPr>
          <a:xfrm>
            <a:off x="0" y="4149080"/>
            <a:ext cx="9144000" cy="1772108"/>
            <a:chOff x="0" y="4149080"/>
            <a:chExt cx="9144000" cy="1772108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4149080"/>
              <a:ext cx="9144000" cy="254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 descr="C:\Users\m.sikora\Desktop\kisan_logo_claim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79712" y="5229200"/>
              <a:ext cx="5112568" cy="691988"/>
            </a:xfrm>
            <a:prstGeom prst="rect">
              <a:avLst/>
            </a:prstGeom>
            <a:noFill/>
          </p:spPr>
        </p:pic>
      </p:grpSp>
      <p:sp>
        <p:nvSpPr>
          <p:cNvPr id="8" name="pole tekstowe 7"/>
          <p:cNvSpPr txBox="1"/>
          <p:nvPr/>
        </p:nvSpPr>
        <p:spPr>
          <a:xfrm>
            <a:off x="2195736" y="2276872"/>
            <a:ext cx="47859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dirty="0" smtClean="0"/>
              <a:t>Dziękujemy za uwagę!</a:t>
            </a:r>
            <a:endParaRPr lang="pl-PL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a 14"/>
          <p:cNvGrpSpPr/>
          <p:nvPr/>
        </p:nvGrpSpPr>
        <p:grpSpPr>
          <a:xfrm>
            <a:off x="0" y="449288"/>
            <a:ext cx="9144000" cy="6198586"/>
            <a:chOff x="0" y="449288"/>
            <a:chExt cx="9144000" cy="6198586"/>
          </a:xfrm>
        </p:grpSpPr>
        <p:grpSp>
          <p:nvGrpSpPr>
            <p:cNvPr id="10" name="Grupa 8"/>
            <p:cNvGrpSpPr/>
            <p:nvPr/>
          </p:nvGrpSpPr>
          <p:grpSpPr>
            <a:xfrm>
              <a:off x="0" y="6309320"/>
              <a:ext cx="9144000" cy="338554"/>
              <a:chOff x="0" y="6330806"/>
              <a:chExt cx="9144000" cy="338554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6381328"/>
                <a:ext cx="9144000" cy="2547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pole tekstowe 13"/>
              <p:cNvSpPr txBox="1"/>
              <p:nvPr/>
            </p:nvSpPr>
            <p:spPr>
              <a:xfrm>
                <a:off x="7452320" y="6330806"/>
                <a:ext cx="13421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600" b="1" dirty="0" err="1" smtClean="0">
                    <a:solidFill>
                      <a:schemeClr val="bg1"/>
                    </a:solidFill>
                  </a:rPr>
                  <a:t>www.kisan.pl</a:t>
                </a:r>
                <a:endParaRPr lang="pl-PL" sz="16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Picture 6" descr="C:\Users\m.sikora\Desktop\kisan_logo_claim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2120" y="449288"/>
              <a:ext cx="3096344" cy="419091"/>
            </a:xfrm>
            <a:prstGeom prst="rect">
              <a:avLst/>
            </a:prstGeom>
            <a:noFill/>
          </p:spPr>
        </p:pic>
      </p:grpSp>
      <p:cxnSp>
        <p:nvCxnSpPr>
          <p:cNvPr id="16" name="Łącznik prosty 15"/>
          <p:cNvCxnSpPr/>
          <p:nvPr/>
        </p:nvCxnSpPr>
        <p:spPr>
          <a:xfrm>
            <a:off x="3635896" y="1268760"/>
            <a:ext cx="0" cy="720080"/>
          </a:xfrm>
          <a:prstGeom prst="line">
            <a:avLst/>
          </a:prstGeom>
          <a:ln w="28575">
            <a:solidFill>
              <a:srgbClr val="FF0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3923928" y="1268760"/>
            <a:ext cx="1685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i="1" dirty="0" smtClean="0"/>
              <a:t>             </a:t>
            </a:r>
            <a:endParaRPr lang="pl-PL" sz="4000" i="1" dirty="0"/>
          </a:p>
        </p:txBody>
      </p:sp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707904" y="1124744"/>
            <a:ext cx="5184576" cy="936104"/>
          </a:xfrm>
        </p:spPr>
        <p:txBody>
          <a:bodyPr>
            <a:noAutofit/>
          </a:bodyPr>
          <a:lstStyle/>
          <a:p>
            <a:pPr algn="l"/>
            <a:r>
              <a:rPr lang="pl-PL" sz="2400" i="1" dirty="0"/>
              <a:t>Pionowy rozkład temperatury wewnętrznej – ogrzewanie grzejnikowe</a:t>
            </a:r>
          </a:p>
        </p:txBody>
      </p:sp>
      <p:sp>
        <p:nvSpPr>
          <p:cNvPr id="21" name="Symbol zastępczy zawartości 20"/>
          <p:cNvSpPr>
            <a:spLocks noGrp="1"/>
          </p:cNvSpPr>
          <p:nvPr>
            <p:ph idx="1"/>
          </p:nvPr>
        </p:nvSpPr>
        <p:spPr>
          <a:xfrm>
            <a:off x="683568" y="2348880"/>
            <a:ext cx="7632848" cy="38884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500" dirty="0"/>
          </a:p>
          <a:p>
            <a:endParaRPr lang="pl-PL" sz="1400" dirty="0"/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" t="20142" r="4226" b="13258"/>
          <a:stretch/>
        </p:blipFill>
        <p:spPr bwMode="auto">
          <a:xfrm>
            <a:off x="501641" y="2162968"/>
            <a:ext cx="8102807" cy="4146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781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a 14"/>
          <p:cNvGrpSpPr/>
          <p:nvPr/>
        </p:nvGrpSpPr>
        <p:grpSpPr>
          <a:xfrm>
            <a:off x="0" y="449288"/>
            <a:ext cx="9144000" cy="6198586"/>
            <a:chOff x="0" y="449288"/>
            <a:chExt cx="9144000" cy="6198586"/>
          </a:xfrm>
        </p:grpSpPr>
        <p:grpSp>
          <p:nvGrpSpPr>
            <p:cNvPr id="10" name="Grupa 8"/>
            <p:cNvGrpSpPr/>
            <p:nvPr/>
          </p:nvGrpSpPr>
          <p:grpSpPr>
            <a:xfrm>
              <a:off x="0" y="6309320"/>
              <a:ext cx="9144000" cy="338554"/>
              <a:chOff x="0" y="6330806"/>
              <a:chExt cx="9144000" cy="338554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6381328"/>
                <a:ext cx="9144000" cy="2547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pole tekstowe 13"/>
              <p:cNvSpPr txBox="1"/>
              <p:nvPr/>
            </p:nvSpPr>
            <p:spPr>
              <a:xfrm>
                <a:off x="7452320" y="6330806"/>
                <a:ext cx="13421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600" b="1" dirty="0" err="1" smtClean="0">
                    <a:solidFill>
                      <a:schemeClr val="bg1"/>
                    </a:solidFill>
                  </a:rPr>
                  <a:t>www.kisan.pl</a:t>
                </a:r>
                <a:endParaRPr lang="pl-PL" sz="16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Picture 6" descr="C:\Users\m.sikora\Desktop\kisan_logo_claim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2120" y="449288"/>
              <a:ext cx="3096344" cy="419091"/>
            </a:xfrm>
            <a:prstGeom prst="rect">
              <a:avLst/>
            </a:prstGeom>
            <a:noFill/>
          </p:spPr>
        </p:pic>
      </p:grpSp>
      <p:cxnSp>
        <p:nvCxnSpPr>
          <p:cNvPr id="16" name="Łącznik prosty 15"/>
          <p:cNvCxnSpPr/>
          <p:nvPr/>
        </p:nvCxnSpPr>
        <p:spPr>
          <a:xfrm>
            <a:off x="3635896" y="1268760"/>
            <a:ext cx="0" cy="720080"/>
          </a:xfrm>
          <a:prstGeom prst="line">
            <a:avLst/>
          </a:prstGeom>
          <a:ln w="28575">
            <a:solidFill>
              <a:srgbClr val="FF0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3923928" y="1268760"/>
            <a:ext cx="1685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i="1" dirty="0" smtClean="0"/>
              <a:t>             </a:t>
            </a:r>
            <a:endParaRPr lang="pl-PL" sz="4000" i="1" dirty="0"/>
          </a:p>
        </p:txBody>
      </p:sp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707904" y="1124744"/>
            <a:ext cx="5184576" cy="936104"/>
          </a:xfrm>
        </p:spPr>
        <p:txBody>
          <a:bodyPr>
            <a:noAutofit/>
          </a:bodyPr>
          <a:lstStyle/>
          <a:p>
            <a:pPr algn="l"/>
            <a:r>
              <a:rPr lang="pl-PL" sz="2400" i="1" dirty="0"/>
              <a:t>Pionowy rozkład temperatury wewnętrznej – ogrzewanie podłogowe</a:t>
            </a:r>
          </a:p>
        </p:txBody>
      </p:sp>
      <p:sp>
        <p:nvSpPr>
          <p:cNvPr id="21" name="Symbol zastępczy zawartości 20"/>
          <p:cNvSpPr>
            <a:spLocks noGrp="1"/>
          </p:cNvSpPr>
          <p:nvPr>
            <p:ph idx="1"/>
          </p:nvPr>
        </p:nvSpPr>
        <p:spPr>
          <a:xfrm>
            <a:off x="683568" y="2348880"/>
            <a:ext cx="7632848" cy="38884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500" dirty="0"/>
          </a:p>
          <a:p>
            <a:endParaRPr lang="pl-PL" sz="1400" dirty="0"/>
          </a:p>
        </p:txBody>
      </p:sp>
      <p:pic>
        <p:nvPicPr>
          <p:cNvPr id="19" name="Picture 2" descr="SLIDE-UE-KISAN-OP-A-1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" t="22396" r="3428" b="13908"/>
          <a:stretch/>
        </p:blipFill>
        <p:spPr bwMode="auto">
          <a:xfrm>
            <a:off x="467544" y="2279900"/>
            <a:ext cx="8255044" cy="399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81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a 14"/>
          <p:cNvGrpSpPr/>
          <p:nvPr/>
        </p:nvGrpSpPr>
        <p:grpSpPr>
          <a:xfrm>
            <a:off x="0" y="449288"/>
            <a:ext cx="9144000" cy="6198586"/>
            <a:chOff x="0" y="449288"/>
            <a:chExt cx="9144000" cy="6198586"/>
          </a:xfrm>
        </p:grpSpPr>
        <p:grpSp>
          <p:nvGrpSpPr>
            <p:cNvPr id="10" name="Grupa 8"/>
            <p:cNvGrpSpPr/>
            <p:nvPr/>
          </p:nvGrpSpPr>
          <p:grpSpPr>
            <a:xfrm>
              <a:off x="0" y="6309320"/>
              <a:ext cx="9144000" cy="338554"/>
              <a:chOff x="0" y="6330806"/>
              <a:chExt cx="9144000" cy="338554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6381328"/>
                <a:ext cx="9144000" cy="2547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pole tekstowe 13"/>
              <p:cNvSpPr txBox="1"/>
              <p:nvPr/>
            </p:nvSpPr>
            <p:spPr>
              <a:xfrm>
                <a:off x="7452320" y="6330806"/>
                <a:ext cx="13421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600" b="1" dirty="0" err="1" smtClean="0">
                    <a:solidFill>
                      <a:schemeClr val="bg1"/>
                    </a:solidFill>
                  </a:rPr>
                  <a:t>www.kisan.pl</a:t>
                </a:r>
                <a:endParaRPr lang="pl-PL" sz="16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Picture 6" descr="C:\Users\m.sikora\Desktop\kisan_logo_claim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2120" y="449288"/>
              <a:ext cx="3096344" cy="419091"/>
            </a:xfrm>
            <a:prstGeom prst="rect">
              <a:avLst/>
            </a:prstGeom>
            <a:noFill/>
          </p:spPr>
        </p:pic>
      </p:grpSp>
      <p:cxnSp>
        <p:nvCxnSpPr>
          <p:cNvPr id="16" name="Łącznik prosty 15"/>
          <p:cNvCxnSpPr/>
          <p:nvPr/>
        </p:nvCxnSpPr>
        <p:spPr>
          <a:xfrm>
            <a:off x="3635896" y="1268760"/>
            <a:ext cx="0" cy="720080"/>
          </a:xfrm>
          <a:prstGeom prst="line">
            <a:avLst/>
          </a:prstGeom>
          <a:ln w="28575">
            <a:solidFill>
              <a:srgbClr val="FF0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3923928" y="1268760"/>
            <a:ext cx="1685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i="1" dirty="0" smtClean="0"/>
              <a:t>             </a:t>
            </a:r>
            <a:endParaRPr lang="pl-PL" sz="4000" i="1" dirty="0"/>
          </a:p>
        </p:txBody>
      </p:sp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707904" y="1124744"/>
            <a:ext cx="5184576" cy="936104"/>
          </a:xfrm>
        </p:spPr>
        <p:txBody>
          <a:bodyPr>
            <a:noAutofit/>
          </a:bodyPr>
          <a:lstStyle/>
          <a:p>
            <a:pPr algn="l"/>
            <a:r>
              <a:rPr lang="pl-PL" sz="2400" i="1" dirty="0"/>
              <a:t>Parametry pracy ogrzewania podłogowego</a:t>
            </a:r>
          </a:p>
        </p:txBody>
      </p:sp>
      <p:sp>
        <p:nvSpPr>
          <p:cNvPr id="21" name="Symbol zastępczy zawartości 20"/>
          <p:cNvSpPr>
            <a:spLocks noGrp="1"/>
          </p:cNvSpPr>
          <p:nvPr>
            <p:ph idx="1"/>
          </p:nvPr>
        </p:nvSpPr>
        <p:spPr>
          <a:xfrm>
            <a:off x="683568" y="2348880"/>
            <a:ext cx="7632848" cy="38884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500" dirty="0"/>
          </a:p>
          <a:p>
            <a:endParaRPr lang="pl-PL" sz="1400" dirty="0"/>
          </a:p>
        </p:txBody>
      </p:sp>
      <p:pic>
        <p:nvPicPr>
          <p:cNvPr id="19" name="Picture 2" descr="SLIDE-UE-KISAN-OP-A-04"/>
          <p:cNvPicPr>
            <a:picLocks noChangeAspect="1" noChangeArrowheads="1"/>
          </p:cNvPicPr>
          <p:nvPr/>
        </p:nvPicPr>
        <p:blipFill rotWithShape="1">
          <a:blip r:embed="rId4" cstate="print"/>
          <a:srcRect l="4998" t="23303" r="3918" b="25634"/>
          <a:stretch/>
        </p:blipFill>
        <p:spPr bwMode="auto">
          <a:xfrm>
            <a:off x="503808" y="2204864"/>
            <a:ext cx="7524576" cy="2985503"/>
          </a:xfrm>
          <a:prstGeom prst="rect">
            <a:avLst/>
          </a:prstGeom>
          <a:noFill/>
        </p:spPr>
      </p:pic>
      <p:sp>
        <p:nvSpPr>
          <p:cNvPr id="22" name="pole tekstowe 21"/>
          <p:cNvSpPr txBox="1"/>
          <p:nvPr/>
        </p:nvSpPr>
        <p:spPr>
          <a:xfrm>
            <a:off x="476364" y="5093983"/>
            <a:ext cx="8318118" cy="1265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l-PL" sz="1600" b="1" dirty="0" smtClean="0">
                <a:solidFill>
                  <a:srgbClr val="3333CC">
                    <a:lumMod val="50000"/>
                  </a:srgbClr>
                </a:solidFill>
                <a:latin typeface="Arial" charset="0"/>
                <a:cs typeface="Arial Unicode MS" charset="0"/>
              </a:rPr>
              <a:t>Maksymalna długość pętli grzewczych:  		-z rury 14x2 </a:t>
            </a:r>
            <a:r>
              <a:rPr lang="pl-PL" sz="1600" b="1" dirty="0" smtClean="0">
                <a:solidFill>
                  <a:srgbClr val="C00000"/>
                </a:solidFill>
                <a:latin typeface="Arial" charset="0"/>
                <a:cs typeface="Arial Unicode MS" charset="0"/>
              </a:rPr>
              <a:t>80 m</a:t>
            </a:r>
          </a:p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l-PL" sz="1600" b="1" dirty="0">
                <a:solidFill>
                  <a:srgbClr val="C00000"/>
                </a:solidFill>
                <a:latin typeface="Arial" charset="0"/>
                <a:cs typeface="Arial Unicode MS" charset="0"/>
              </a:rPr>
              <a:t>	</a:t>
            </a:r>
            <a:r>
              <a:rPr lang="pl-PL" sz="1600" b="1" dirty="0" smtClean="0">
                <a:solidFill>
                  <a:srgbClr val="C00000"/>
                </a:solidFill>
                <a:latin typeface="Arial" charset="0"/>
                <a:cs typeface="Arial Unicode MS" charset="0"/>
              </a:rPr>
              <a:t>									</a:t>
            </a:r>
            <a:r>
              <a:rPr lang="pl-PL" sz="1600" b="1" dirty="0" smtClean="0">
                <a:solidFill>
                  <a:srgbClr val="3333CC">
                    <a:lumMod val="50000"/>
                  </a:srgbClr>
                </a:solidFill>
                <a:latin typeface="Arial" charset="0"/>
                <a:cs typeface="Arial Unicode MS" charset="0"/>
              </a:rPr>
              <a:t>-</a:t>
            </a:r>
            <a:r>
              <a:rPr lang="pl-PL" sz="1600" b="1" dirty="0">
                <a:solidFill>
                  <a:srgbClr val="3333CC">
                    <a:lumMod val="50000"/>
                  </a:srgbClr>
                </a:solidFill>
                <a:latin typeface="Arial" charset="0"/>
                <a:cs typeface="Arial Unicode MS" charset="0"/>
              </a:rPr>
              <a:t>z rury </a:t>
            </a:r>
            <a:r>
              <a:rPr lang="pl-PL" sz="1600" b="1" dirty="0" smtClean="0">
                <a:solidFill>
                  <a:srgbClr val="3333CC">
                    <a:lumMod val="50000"/>
                  </a:srgbClr>
                </a:solidFill>
                <a:latin typeface="Arial" charset="0"/>
                <a:cs typeface="Arial Unicode MS" charset="0"/>
              </a:rPr>
              <a:t>16x2 </a:t>
            </a:r>
            <a:r>
              <a:rPr lang="pl-PL" sz="1600" b="1" dirty="0" smtClean="0">
                <a:solidFill>
                  <a:srgbClr val="C00000"/>
                </a:solidFill>
                <a:latin typeface="Arial" charset="0"/>
                <a:cs typeface="Arial Unicode MS" charset="0"/>
              </a:rPr>
              <a:t>120 m</a:t>
            </a:r>
          </a:p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l-PL" sz="1600" b="1" dirty="0" smtClean="0">
                <a:solidFill>
                  <a:srgbClr val="C00000"/>
                </a:solidFill>
                <a:latin typeface="Arial" charset="0"/>
                <a:cs typeface="Arial Unicode MS" charset="0"/>
              </a:rPr>
              <a:t>										</a:t>
            </a:r>
            <a:r>
              <a:rPr lang="pl-PL" sz="1600" b="1" dirty="0" smtClean="0">
                <a:solidFill>
                  <a:srgbClr val="3333CC">
                    <a:lumMod val="50000"/>
                  </a:srgbClr>
                </a:solidFill>
                <a:latin typeface="Arial" charset="0"/>
                <a:cs typeface="Arial Unicode MS" charset="0"/>
              </a:rPr>
              <a:t>-</a:t>
            </a:r>
            <a:r>
              <a:rPr lang="pl-PL" sz="1600" b="1" dirty="0">
                <a:solidFill>
                  <a:srgbClr val="3333CC">
                    <a:lumMod val="50000"/>
                  </a:srgbClr>
                </a:solidFill>
                <a:latin typeface="Arial" charset="0"/>
                <a:cs typeface="Arial Unicode MS" charset="0"/>
              </a:rPr>
              <a:t>z rury </a:t>
            </a:r>
            <a:r>
              <a:rPr lang="pl-PL" sz="1600" b="1" dirty="0" smtClean="0">
                <a:solidFill>
                  <a:srgbClr val="3333CC">
                    <a:lumMod val="50000"/>
                  </a:srgbClr>
                </a:solidFill>
                <a:latin typeface="Arial" charset="0"/>
                <a:cs typeface="Arial Unicode MS" charset="0"/>
              </a:rPr>
              <a:t>20x2,25 </a:t>
            </a:r>
            <a:r>
              <a:rPr lang="pl-PL" sz="1600" b="1" dirty="0" smtClean="0">
                <a:solidFill>
                  <a:srgbClr val="C00000"/>
                </a:solidFill>
                <a:latin typeface="Arial" charset="0"/>
                <a:cs typeface="Arial Unicode MS" charset="0"/>
              </a:rPr>
              <a:t>150 m</a:t>
            </a:r>
          </a:p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l-PL" sz="1600" b="1" dirty="0">
              <a:solidFill>
                <a:srgbClr val="C00000"/>
              </a:solidFill>
              <a:latin typeface="Arial" charset="0"/>
              <a:cs typeface="Arial Unicode MS" charset="0"/>
            </a:endParaRPr>
          </a:p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l-PL" sz="1600" b="1" dirty="0" smtClean="0">
                <a:solidFill>
                  <a:srgbClr val="3333CC">
                    <a:lumMod val="50000"/>
                  </a:srgbClr>
                </a:solidFill>
                <a:latin typeface="Arial" charset="0"/>
                <a:cs typeface="Arial Unicode MS" charset="0"/>
              </a:rPr>
              <a:t>Maksymalny opór cieplny okładziny podłogi 	</a:t>
            </a:r>
            <a:r>
              <a:rPr lang="pl-PL" sz="1600" b="1" dirty="0" err="1" smtClean="0">
                <a:solidFill>
                  <a:srgbClr val="3333CC">
                    <a:lumMod val="50000"/>
                  </a:srgbClr>
                </a:solidFill>
                <a:latin typeface="Arial" charset="0"/>
                <a:cs typeface="Arial Unicode MS" charset="0"/>
              </a:rPr>
              <a:t>R</a:t>
            </a:r>
            <a:r>
              <a:rPr lang="pl-PL" sz="1600" b="1" baseline="-25000" dirty="0" err="1" smtClean="0">
                <a:solidFill>
                  <a:srgbClr val="3333CC">
                    <a:lumMod val="50000"/>
                  </a:srgbClr>
                </a:solidFill>
                <a:latin typeface="Arial" charset="0"/>
                <a:cs typeface="Arial Unicode MS" charset="0"/>
              </a:rPr>
              <a:t>okładziny</a:t>
            </a:r>
            <a:r>
              <a:rPr lang="pl-PL" sz="1600" b="1" dirty="0" smtClean="0">
                <a:solidFill>
                  <a:srgbClr val="C00000"/>
                </a:solidFill>
                <a:latin typeface="Arial" charset="0"/>
                <a:cs typeface="Arial Unicode MS" charset="0"/>
              </a:rPr>
              <a:t>&lt;0,15 m</a:t>
            </a:r>
            <a:r>
              <a:rPr lang="pl-PL" sz="1600" b="1" baseline="30000" dirty="0" smtClean="0">
                <a:solidFill>
                  <a:srgbClr val="C00000"/>
                </a:solidFill>
                <a:latin typeface="Arial" charset="0"/>
                <a:cs typeface="Arial Unicode MS" charset="0"/>
              </a:rPr>
              <a:t>2</a:t>
            </a:r>
            <a:r>
              <a:rPr lang="pl-PL" sz="1600" b="1" dirty="0" smtClean="0">
                <a:solidFill>
                  <a:srgbClr val="C00000"/>
                </a:solidFill>
                <a:latin typeface="Arial" charset="0"/>
                <a:cs typeface="Arial Unicode MS" charset="0"/>
              </a:rPr>
              <a:t>K/W</a:t>
            </a:r>
            <a:endParaRPr lang="pl-PL" sz="1600" b="1" dirty="0">
              <a:solidFill>
                <a:srgbClr val="C00000"/>
              </a:solidFill>
              <a:latin typeface="Arial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81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SLIDE-UE-KISAN-OP-A-14"/>
          <p:cNvPicPr>
            <a:picLocks noChangeAspect="1" noChangeArrowheads="1"/>
          </p:cNvPicPr>
          <p:nvPr/>
        </p:nvPicPr>
        <p:blipFill rotWithShape="1">
          <a:blip r:embed="rId2" cstate="print"/>
          <a:srcRect l="40865" t="7120" r="4213" b="9425"/>
          <a:stretch/>
        </p:blipFill>
        <p:spPr bwMode="auto">
          <a:xfrm>
            <a:off x="-3780" y="1433906"/>
            <a:ext cx="5021411" cy="5400058"/>
          </a:xfrm>
          <a:prstGeom prst="rect">
            <a:avLst/>
          </a:prstGeom>
          <a:noFill/>
        </p:spPr>
      </p:pic>
      <p:grpSp>
        <p:nvGrpSpPr>
          <p:cNvPr id="15" name="Grupa 14"/>
          <p:cNvGrpSpPr/>
          <p:nvPr/>
        </p:nvGrpSpPr>
        <p:grpSpPr>
          <a:xfrm>
            <a:off x="0" y="449288"/>
            <a:ext cx="9144000" cy="6198586"/>
            <a:chOff x="0" y="449288"/>
            <a:chExt cx="9144000" cy="6198586"/>
          </a:xfrm>
        </p:grpSpPr>
        <p:grpSp>
          <p:nvGrpSpPr>
            <p:cNvPr id="10" name="Grupa 8"/>
            <p:cNvGrpSpPr/>
            <p:nvPr/>
          </p:nvGrpSpPr>
          <p:grpSpPr>
            <a:xfrm>
              <a:off x="0" y="6309320"/>
              <a:ext cx="9144000" cy="338554"/>
              <a:chOff x="0" y="6330806"/>
              <a:chExt cx="9144000" cy="338554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6381328"/>
                <a:ext cx="9144000" cy="2547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pole tekstowe 13"/>
              <p:cNvSpPr txBox="1"/>
              <p:nvPr/>
            </p:nvSpPr>
            <p:spPr>
              <a:xfrm>
                <a:off x="7452320" y="6330806"/>
                <a:ext cx="13421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600" b="1" dirty="0" err="1" smtClean="0">
                    <a:solidFill>
                      <a:schemeClr val="bg1"/>
                    </a:solidFill>
                  </a:rPr>
                  <a:t>www.kisan.pl</a:t>
                </a:r>
                <a:endParaRPr lang="pl-PL" sz="16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Picture 6" descr="C:\Users\m.sikora\Desktop\kisan_logo_claim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52120" y="449288"/>
              <a:ext cx="3096344" cy="419091"/>
            </a:xfrm>
            <a:prstGeom prst="rect">
              <a:avLst/>
            </a:prstGeom>
            <a:noFill/>
          </p:spPr>
        </p:pic>
      </p:grpSp>
      <p:cxnSp>
        <p:nvCxnSpPr>
          <p:cNvPr id="16" name="Łącznik prosty 15"/>
          <p:cNvCxnSpPr/>
          <p:nvPr/>
        </p:nvCxnSpPr>
        <p:spPr>
          <a:xfrm>
            <a:off x="3635896" y="1268760"/>
            <a:ext cx="0" cy="720080"/>
          </a:xfrm>
          <a:prstGeom prst="line">
            <a:avLst/>
          </a:prstGeom>
          <a:ln w="28575">
            <a:solidFill>
              <a:srgbClr val="FF0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3923928" y="1268760"/>
            <a:ext cx="1685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i="1" dirty="0" smtClean="0"/>
              <a:t>             </a:t>
            </a:r>
            <a:endParaRPr lang="pl-PL" sz="4000" i="1" dirty="0"/>
          </a:p>
        </p:txBody>
      </p:sp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707904" y="1124744"/>
            <a:ext cx="5184576" cy="936104"/>
          </a:xfrm>
        </p:spPr>
        <p:txBody>
          <a:bodyPr>
            <a:noAutofit/>
          </a:bodyPr>
          <a:lstStyle/>
          <a:p>
            <a:pPr algn="l"/>
            <a:r>
              <a:rPr lang="pl-PL" sz="2400" i="1" dirty="0"/>
              <a:t>Przekrój przez warstwy ogrzewania podłogowego</a:t>
            </a:r>
          </a:p>
        </p:txBody>
      </p:sp>
      <p:sp>
        <p:nvSpPr>
          <p:cNvPr id="21" name="Symbol zastępczy zawartości 20"/>
          <p:cNvSpPr>
            <a:spLocks noGrp="1"/>
          </p:cNvSpPr>
          <p:nvPr>
            <p:ph idx="1"/>
          </p:nvPr>
        </p:nvSpPr>
        <p:spPr>
          <a:xfrm>
            <a:off x="683568" y="2348880"/>
            <a:ext cx="7632848" cy="38884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500" dirty="0"/>
          </a:p>
          <a:p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334569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50" y="1976646"/>
            <a:ext cx="7234025" cy="4510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upa 14"/>
          <p:cNvGrpSpPr/>
          <p:nvPr/>
        </p:nvGrpSpPr>
        <p:grpSpPr>
          <a:xfrm>
            <a:off x="0" y="449288"/>
            <a:ext cx="9144000" cy="6198586"/>
            <a:chOff x="0" y="449288"/>
            <a:chExt cx="9144000" cy="6198586"/>
          </a:xfrm>
        </p:grpSpPr>
        <p:grpSp>
          <p:nvGrpSpPr>
            <p:cNvPr id="10" name="Grupa 8"/>
            <p:cNvGrpSpPr/>
            <p:nvPr/>
          </p:nvGrpSpPr>
          <p:grpSpPr>
            <a:xfrm>
              <a:off x="0" y="6309320"/>
              <a:ext cx="9144000" cy="338554"/>
              <a:chOff x="0" y="6330806"/>
              <a:chExt cx="9144000" cy="338554"/>
            </a:xfrm>
          </p:grpSpPr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6381328"/>
                <a:ext cx="9144000" cy="2547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pole tekstowe 13"/>
              <p:cNvSpPr txBox="1"/>
              <p:nvPr/>
            </p:nvSpPr>
            <p:spPr>
              <a:xfrm>
                <a:off x="7452320" y="6330806"/>
                <a:ext cx="13421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600" b="1" dirty="0" err="1" smtClean="0">
                    <a:solidFill>
                      <a:schemeClr val="bg1"/>
                    </a:solidFill>
                  </a:rPr>
                  <a:t>www.kisan.pl</a:t>
                </a:r>
                <a:endParaRPr lang="pl-PL" sz="16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" name="Picture 6" descr="C:\Users\m.sikora\Desktop\kisan_logo_claim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52120" y="449288"/>
              <a:ext cx="3096344" cy="419091"/>
            </a:xfrm>
            <a:prstGeom prst="rect">
              <a:avLst/>
            </a:prstGeom>
            <a:noFill/>
          </p:spPr>
        </p:pic>
      </p:grpSp>
      <p:cxnSp>
        <p:nvCxnSpPr>
          <p:cNvPr id="16" name="Łącznik prosty 15"/>
          <p:cNvCxnSpPr/>
          <p:nvPr/>
        </p:nvCxnSpPr>
        <p:spPr>
          <a:xfrm>
            <a:off x="3635896" y="1268760"/>
            <a:ext cx="0" cy="720080"/>
          </a:xfrm>
          <a:prstGeom prst="line">
            <a:avLst/>
          </a:prstGeom>
          <a:ln w="28575">
            <a:solidFill>
              <a:srgbClr val="FF01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3923928" y="1268760"/>
            <a:ext cx="1685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i="1" dirty="0" smtClean="0"/>
              <a:t>             </a:t>
            </a:r>
            <a:endParaRPr lang="pl-PL" sz="4000" i="1" dirty="0"/>
          </a:p>
        </p:txBody>
      </p:sp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707904" y="1124744"/>
            <a:ext cx="5184576" cy="936104"/>
          </a:xfrm>
        </p:spPr>
        <p:txBody>
          <a:bodyPr>
            <a:noAutofit/>
          </a:bodyPr>
          <a:lstStyle/>
          <a:p>
            <a:pPr algn="l"/>
            <a:r>
              <a:rPr lang="pl-PL" sz="2400" i="1" dirty="0"/>
              <a:t>Sposoby układania pętli grzewczych ogrzewania podłogowego</a:t>
            </a:r>
          </a:p>
        </p:txBody>
      </p:sp>
      <p:sp>
        <p:nvSpPr>
          <p:cNvPr id="21" name="Symbol zastępczy zawartości 20"/>
          <p:cNvSpPr>
            <a:spLocks noGrp="1"/>
          </p:cNvSpPr>
          <p:nvPr>
            <p:ph idx="1"/>
          </p:nvPr>
        </p:nvSpPr>
        <p:spPr>
          <a:xfrm>
            <a:off x="683568" y="2348880"/>
            <a:ext cx="7632848" cy="38884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500" dirty="0"/>
          </a:p>
          <a:p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353896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2170</TotalTime>
  <Words>971</Words>
  <Application>Microsoft Office PowerPoint</Application>
  <PresentationFormat>Pokaz na ekranie (4:3)</PresentationFormat>
  <Paragraphs>240</Paragraphs>
  <Slides>46</Slides>
  <Notes>1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46</vt:i4>
      </vt:variant>
    </vt:vector>
  </HeadingPairs>
  <TitlesOfParts>
    <vt:vector size="48" baseType="lpstr">
      <vt:lpstr>Motyw pakietu Office</vt:lpstr>
      <vt:lpstr>CorelPhotoPaint.Image.9</vt:lpstr>
      <vt:lpstr>Ogrzewanie podłogowe  w systemie Kisan Comfort</vt:lpstr>
      <vt:lpstr>Ogrzewanie podłogowe</vt:lpstr>
      <vt:lpstr>Zalety ogrzewania podłogowego</vt:lpstr>
      <vt:lpstr>Pionowy rozkład temperatury wewnętrznej – ogrzewanie powietrzne</vt:lpstr>
      <vt:lpstr>Pionowy rozkład temperatury wewnętrznej – ogrzewanie grzejnikowe</vt:lpstr>
      <vt:lpstr>Pionowy rozkład temperatury wewnętrznej – ogrzewanie podłogowe</vt:lpstr>
      <vt:lpstr>Parametry pracy ogrzewania podłogowego</vt:lpstr>
      <vt:lpstr>Przekrój przez warstwy ogrzewania podłogowego</vt:lpstr>
      <vt:lpstr>Sposoby układania pętli grzewczych ogrzewania podłogowego</vt:lpstr>
      <vt:lpstr>Okładziny podłogi i ich opór cieplny </vt:lpstr>
      <vt:lpstr>Zalecenia montażowe</vt:lpstr>
      <vt:lpstr>Elementy systemu</vt:lpstr>
      <vt:lpstr>Elementy systemu</vt:lpstr>
      <vt:lpstr>Elementy systemu</vt:lpstr>
      <vt:lpstr>Elementy systemu</vt:lpstr>
      <vt:lpstr>Rozwiązanie</vt:lpstr>
      <vt:lpstr>Rozwiązanie</vt:lpstr>
      <vt:lpstr>Rozwiązanie</vt:lpstr>
      <vt:lpstr>Rozwiązanie</vt:lpstr>
      <vt:lpstr>Elementy systemu</vt:lpstr>
      <vt:lpstr>Rozwiązanie</vt:lpstr>
      <vt:lpstr>Elementy systemu</vt:lpstr>
      <vt:lpstr>Rozwiązanie</vt:lpstr>
      <vt:lpstr>Rozwiązanie</vt:lpstr>
      <vt:lpstr>Rozwiązanie</vt:lpstr>
      <vt:lpstr>Elementy systemu</vt:lpstr>
      <vt:lpstr>Rozwiązanie</vt:lpstr>
      <vt:lpstr>Wpływ okładziny na dystrybucję ciepła</vt:lpstr>
      <vt:lpstr>Wpływ temperatury zasilania na rozstaw rur</vt:lpstr>
      <vt:lpstr>Projekt instalacji</vt:lpstr>
      <vt:lpstr>Projekt instalacji</vt:lpstr>
      <vt:lpstr>Inne systemy ogrzewań płaszczyznowych</vt:lpstr>
      <vt:lpstr>Prezentacja programu PowerPoint</vt:lpstr>
      <vt:lpstr>Prezentacja programu PowerPoint</vt:lpstr>
      <vt:lpstr>Prezentacja programu PowerPoint</vt:lpstr>
      <vt:lpstr>Podstawowe typy rozdzielaczy</vt:lpstr>
      <vt:lpstr>Elementy dystrybucji ciepła </vt:lpstr>
      <vt:lpstr>Elementy dystrybucji ciepła </vt:lpstr>
      <vt:lpstr>Elementy dystrybucji ciepła </vt:lpstr>
      <vt:lpstr>Elementy dystrybucji ciepła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m.sikora</dc:creator>
  <cp:lastModifiedBy>Tomasz Bącal</cp:lastModifiedBy>
  <cp:revision>180</cp:revision>
  <dcterms:created xsi:type="dcterms:W3CDTF">2014-06-03T09:46:10Z</dcterms:created>
  <dcterms:modified xsi:type="dcterms:W3CDTF">2021-06-22T05:34:18Z</dcterms:modified>
</cp:coreProperties>
</file>