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30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95" r:id="rId19"/>
    <p:sldId id="298" r:id="rId20"/>
    <p:sldId id="296" r:id="rId21"/>
    <p:sldId id="276" r:id="rId22"/>
    <p:sldId id="274" r:id="rId23"/>
    <p:sldId id="277" r:id="rId24"/>
    <p:sldId id="297" r:id="rId25"/>
    <p:sldId id="301" r:id="rId26"/>
    <p:sldId id="299" r:id="rId27"/>
    <p:sldId id="300" r:id="rId28"/>
    <p:sldId id="279" r:id="rId29"/>
    <p:sldId id="280" r:id="rId30"/>
    <p:sldId id="281" r:id="rId31"/>
    <p:sldId id="310" r:id="rId32"/>
    <p:sldId id="307" r:id="rId33"/>
    <p:sldId id="282" r:id="rId34"/>
    <p:sldId id="305" r:id="rId35"/>
    <p:sldId id="283" r:id="rId36"/>
    <p:sldId id="309" r:id="rId37"/>
    <p:sldId id="284" r:id="rId38"/>
    <p:sldId id="285" r:id="rId39"/>
    <p:sldId id="294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59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ykres%20w%20programie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454727909861235E-2"/>
          <c:y val="7.7904806293600581E-2"/>
          <c:w val="0.95081282662587163"/>
          <c:h val="0.7839107744042871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dPt>
          <c:dPt>
            <c:idx val="8"/>
            <c:invertIfNegative val="0"/>
            <c:bubble3D val="0"/>
          </c:dPt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PowerPoint]Arkusz1'!$A$2:$A$13</c:f>
              <c:strCache>
                <c:ptCount val="12"/>
                <c:pt idx="0">
                  <c:v>PE-Xc</c:v>
                </c:pt>
                <c:pt idx="1">
                  <c:v>PE-RT</c:v>
                </c:pt>
                <c:pt idx="2">
                  <c:v>PP-R</c:v>
                </c:pt>
                <c:pt idx="3">
                  <c:v>PE</c:v>
                </c:pt>
                <c:pt idx="4">
                  <c:v>PB</c:v>
                </c:pt>
                <c:pt idx="5">
                  <c:v>PP-R glass</c:v>
                </c:pt>
                <c:pt idx="6">
                  <c:v>PP-R stabi</c:v>
                </c:pt>
                <c:pt idx="7">
                  <c:v>PE-Xb/AL./PE KISAN</c:v>
                </c:pt>
                <c:pt idx="8">
                  <c:v>Al.</c:v>
                </c:pt>
                <c:pt idx="9">
                  <c:v>Cu</c:v>
                </c:pt>
                <c:pt idx="10">
                  <c:v>Inox</c:v>
                </c:pt>
                <c:pt idx="11">
                  <c:v>St</c:v>
                </c:pt>
              </c:strCache>
            </c:strRef>
          </c:cat>
          <c:val>
            <c:numRef>
              <c:f>'[Wykres w programie Microsoft PowerPoint]Arkusz1'!$B$2:$B$13</c:f>
              <c:numCache>
                <c:formatCode>General</c:formatCode>
                <c:ptCount val="12"/>
                <c:pt idx="0">
                  <c:v>100</c:v>
                </c:pt>
                <c:pt idx="1">
                  <c:v>89.999999999999986</c:v>
                </c:pt>
                <c:pt idx="2">
                  <c:v>75</c:v>
                </c:pt>
                <c:pt idx="3">
                  <c:v>70</c:v>
                </c:pt>
                <c:pt idx="4">
                  <c:v>65</c:v>
                </c:pt>
                <c:pt idx="5">
                  <c:v>25</c:v>
                </c:pt>
                <c:pt idx="6">
                  <c:v>15</c:v>
                </c:pt>
                <c:pt idx="7">
                  <c:v>12.5</c:v>
                </c:pt>
                <c:pt idx="8">
                  <c:v>11.5</c:v>
                </c:pt>
                <c:pt idx="9">
                  <c:v>8.5</c:v>
                </c:pt>
                <c:pt idx="10">
                  <c:v>8.25</c:v>
                </c:pt>
                <c:pt idx="11">
                  <c:v>5.4999999999999991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149696"/>
        <c:axId val="101159680"/>
        <c:axId val="0"/>
      </c:bar3DChart>
      <c:catAx>
        <c:axId val="10114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800"/>
            </a:pPr>
            <a:endParaRPr lang="pl-PL"/>
          </a:p>
        </c:txPr>
        <c:crossAx val="101159680"/>
        <c:crosses val="autoZero"/>
        <c:auto val="1"/>
        <c:lblAlgn val="ctr"/>
        <c:lblOffset val="100"/>
        <c:noMultiLvlLbl val="0"/>
      </c:catAx>
      <c:valAx>
        <c:axId val="10115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149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0.00688</cdr:x>
      <cdr:y>0</cdr:y>
    </cdr:from>
    <cdr:to>
      <cdr:x>0.06665</cdr:x>
      <cdr:y>0.07595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8238" y="0"/>
          <a:ext cx="506329" cy="235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/>
            <a:t>[mm]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071F6-4001-4E86-8710-91275D718FF7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BB672-160D-4E33-839D-680D7718DC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34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BA1C-B762-4561-A234-178E8E202241}" type="datetimeFigureOut">
              <a:rPr lang="pl-PL" smtClean="0"/>
              <a:pPr/>
              <a:t>2021-06-22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CCCF9-51D9-4660-B2DC-04014D392E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.jpe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2.png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.jpeg"/><Relationship Id="rId7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microsoft.com/office/2007/relationships/hdphoto" Target="../media/hdphoto1.wdp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jpeg"/><Relationship Id="rId7" Type="http://schemas.openxmlformats.org/officeDocument/2006/relationships/image" Target="../media/image8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3" Type="http://schemas.openxmlformats.org/officeDocument/2006/relationships/image" Target="../media/image3.jpeg"/><Relationship Id="rId7" Type="http://schemas.openxmlformats.org/officeDocument/2006/relationships/image" Target="../media/image9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3.jpeg"/><Relationship Id="rId7" Type="http://schemas.openxmlformats.org/officeDocument/2006/relationships/image" Target="../media/image10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8136" y="-27384"/>
            <a:ext cx="9144000" cy="5948572"/>
            <a:chOff x="0" y="-27384"/>
            <a:chExt cx="9144000" cy="59485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-27384"/>
              <a:ext cx="5580112" cy="413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149080"/>
              <a:ext cx="9144000" cy="2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5229200"/>
              <a:ext cx="5112568" cy="691988"/>
            </a:xfrm>
            <a:prstGeom prst="rect">
              <a:avLst/>
            </a:prstGeom>
            <a:noFill/>
          </p:spPr>
        </p:pic>
      </p:grp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12951" y="1696889"/>
            <a:ext cx="3888432" cy="1323578"/>
          </a:xfrm>
        </p:spPr>
        <p:txBody>
          <a:bodyPr>
            <a:noAutofit/>
          </a:bodyPr>
          <a:lstStyle/>
          <a:p>
            <a:r>
              <a:rPr lang="pl-PL" sz="3600" i="1" dirty="0"/>
              <a:t>System Rur </a:t>
            </a:r>
            <a:r>
              <a:rPr lang="pl-PL" sz="3600" i="1" dirty="0" smtClean="0"/>
              <a:t>Wielowarstwowych</a:t>
            </a:r>
            <a:endParaRPr lang="pl-PL" sz="3200" i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054350"/>
            <a:ext cx="1348809" cy="56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Budowa rur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r>
              <a:rPr lang="pl-PL" sz="2400" b="1" u="sng" dirty="0"/>
              <a:t>Komponenty dla zewnętrznej i wewnętrznej warstwy rur:</a:t>
            </a:r>
          </a:p>
          <a:p>
            <a:endParaRPr lang="pl-PL" sz="2400" b="1" dirty="0"/>
          </a:p>
          <a:p>
            <a:pPr marL="0" indent="0">
              <a:buNone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PE-</a:t>
            </a: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</a:rPr>
              <a:t>Xb</a:t>
            </a:r>
            <a:r>
              <a:rPr lang="pl-PL" sz="2400" b="1" dirty="0"/>
              <a:t> – polietylen sieciowany </a:t>
            </a:r>
            <a:r>
              <a:rPr lang="pl-PL" sz="2400" b="1" dirty="0" smtClean="0"/>
              <a:t>Silanem (metoda </a:t>
            </a:r>
            <a:r>
              <a:rPr lang="pl-PL" sz="2400" b="1" dirty="0"/>
              <a:t>chemiczna)</a:t>
            </a:r>
          </a:p>
          <a:p>
            <a:endParaRPr lang="pl-PL" sz="2400" b="1" dirty="0"/>
          </a:p>
          <a:p>
            <a:pPr marL="0" indent="0">
              <a:buNone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PE-RT</a:t>
            </a:r>
            <a:r>
              <a:rPr lang="pl-PL" sz="2400" b="1" dirty="0"/>
              <a:t> – polietylen o podwyższonej </a:t>
            </a:r>
            <a:r>
              <a:rPr lang="pl-PL" sz="2400" b="1" dirty="0" smtClean="0"/>
              <a:t>odporności temperaturowej</a:t>
            </a:r>
          </a:p>
          <a:p>
            <a:pPr marL="0" indent="0">
              <a:buNone/>
            </a:pPr>
            <a:r>
              <a:rPr lang="pl-PL" sz="2400" b="1" dirty="0" smtClean="0"/>
              <a:t>	 (</a:t>
            </a:r>
            <a:r>
              <a:rPr lang="en-US" sz="2400" b="1" dirty="0" smtClean="0"/>
              <a:t>polyethylene </a:t>
            </a:r>
            <a:r>
              <a:rPr lang="en-US" sz="2400" b="1" dirty="0"/>
              <a:t>of raised temperature </a:t>
            </a:r>
            <a:r>
              <a:rPr lang="en-US" sz="2400" b="1" dirty="0" smtClean="0"/>
              <a:t>resistance</a:t>
            </a:r>
            <a:r>
              <a:rPr lang="pl-PL" sz="2400" b="1" dirty="0" smtClean="0"/>
              <a:t>)</a:t>
            </a:r>
            <a:endParaRPr lang="pl-PL" sz="2400" b="1" dirty="0"/>
          </a:p>
          <a:p>
            <a:endParaRPr lang="pl-PL" sz="2400" b="1" dirty="0"/>
          </a:p>
          <a:p>
            <a:pPr marL="0" indent="0">
              <a:buNone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PE</a:t>
            </a:r>
            <a:r>
              <a:rPr lang="pl-PL" sz="2400" b="1" dirty="0"/>
              <a:t> – polietylen wysokiej gęstości 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337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659414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251520" y="299374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23528" y="191362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2400" i="1" dirty="0"/>
              <a:t>Klasyfikacja rur wielowarstwowych </a:t>
            </a:r>
            <a:br>
              <a:rPr lang="pl-PL" sz="2400" i="1" dirty="0"/>
            </a:br>
            <a:r>
              <a:rPr lang="pl-PL" sz="2400" i="1" dirty="0"/>
              <a:t>wg. PN-EN ISO 21003:2009</a:t>
            </a:r>
          </a:p>
        </p:txBody>
      </p:sp>
      <p:pic>
        <p:nvPicPr>
          <p:cNvPr id="1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196752"/>
            <a:ext cx="6738138" cy="537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Asortyment rur</a:t>
            </a:r>
          </a:p>
        </p:txBody>
      </p:sp>
      <p:pic>
        <p:nvPicPr>
          <p:cNvPr id="18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>
            <a:fillRect/>
          </a:stretch>
        </p:blipFill>
        <p:spPr bwMode="auto">
          <a:xfrm>
            <a:off x="471875" y="2411757"/>
            <a:ext cx="8200250" cy="290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196752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052736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Rura PE-</a:t>
            </a:r>
            <a:r>
              <a:rPr lang="pl-PL" sz="4000" i="1" dirty="0" err="1"/>
              <a:t>Xb</a:t>
            </a:r>
            <a:r>
              <a:rPr lang="pl-PL" sz="4000" i="1" dirty="0"/>
              <a:t>/AL/PE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23528" y="1994351"/>
            <a:ext cx="6804756" cy="27694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000" kern="0" dirty="0" smtClean="0"/>
              <a:t>Rura </a:t>
            </a:r>
            <a:r>
              <a:rPr lang="pl-PL" sz="2000" kern="0" dirty="0"/>
              <a:t>wielowarstwowa typu </a:t>
            </a:r>
            <a:r>
              <a:rPr lang="pl-PL" sz="2000" kern="0" dirty="0" smtClean="0"/>
              <a:t>PE-</a:t>
            </a:r>
            <a:r>
              <a:rPr lang="pl-PL" sz="2000" kern="0" dirty="0" err="1" smtClean="0"/>
              <a:t>Xb</a:t>
            </a:r>
            <a:r>
              <a:rPr lang="pl-PL" sz="2000" kern="0" dirty="0" smtClean="0"/>
              <a:t>/AL/PE </a:t>
            </a:r>
            <a:r>
              <a:rPr lang="pl-PL" sz="2000" kern="0" dirty="0"/>
              <a:t>ma zastosowanie </a:t>
            </a:r>
            <a:r>
              <a:rPr lang="pl-PL" sz="2000" kern="0" dirty="0" smtClean="0"/>
              <a:t/>
            </a:r>
            <a:br>
              <a:rPr lang="pl-PL" sz="2000" kern="0" dirty="0" smtClean="0"/>
            </a:br>
            <a:r>
              <a:rPr lang="pl-PL" sz="2000" kern="0" dirty="0" smtClean="0"/>
              <a:t>w </a:t>
            </a:r>
            <a:r>
              <a:rPr lang="pl-PL" sz="2000" kern="0" dirty="0"/>
              <a:t>instalacjach:</a:t>
            </a:r>
          </a:p>
          <a:p>
            <a:pPr>
              <a:defRPr/>
            </a:pPr>
            <a:r>
              <a:rPr lang="pl-PL" sz="2000" kern="0" dirty="0"/>
              <a:t>centralnego ogrzewania</a:t>
            </a:r>
          </a:p>
          <a:p>
            <a:pPr>
              <a:defRPr/>
            </a:pPr>
            <a:r>
              <a:rPr lang="pl-PL" sz="2000" kern="0" dirty="0"/>
              <a:t>ogrzewania płaszczyznowego</a:t>
            </a:r>
          </a:p>
          <a:p>
            <a:pPr>
              <a:defRPr/>
            </a:pPr>
            <a:r>
              <a:rPr lang="pl-PL" sz="2000" kern="0" dirty="0"/>
              <a:t>wody użytkowej zimnej i ciepłej</a:t>
            </a:r>
          </a:p>
          <a:p>
            <a:pPr>
              <a:defRPr/>
            </a:pPr>
            <a:r>
              <a:rPr lang="pl-PL" sz="2000" kern="0" dirty="0"/>
              <a:t>wody lodowej</a:t>
            </a:r>
          </a:p>
          <a:p>
            <a:pPr>
              <a:defRPr/>
            </a:pPr>
            <a:endParaRPr lang="pl-PL" sz="700" kern="0" dirty="0"/>
          </a:p>
          <a:p>
            <a:pPr marL="0" indent="0">
              <a:buNone/>
              <a:defRPr/>
            </a:pPr>
            <a:r>
              <a:rPr lang="pl-PL" sz="2000" kern="0" dirty="0"/>
              <a:t>Klasa zastosowania 5/10bar</a:t>
            </a:r>
          </a:p>
          <a:p>
            <a:endParaRPr lang="pl-PL" sz="1400" dirty="0"/>
          </a:p>
        </p:txBody>
      </p:sp>
      <p:pic>
        <p:nvPicPr>
          <p:cNvPr id="11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46" y="2636912"/>
            <a:ext cx="3382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57220"/>
              </p:ext>
            </p:extLst>
          </p:nvPr>
        </p:nvGraphicFramePr>
        <p:xfrm>
          <a:off x="396500" y="4637534"/>
          <a:ext cx="4389438" cy="1722308"/>
        </p:xfrm>
        <a:graphic>
          <a:graphicData uri="http://schemas.openxmlformats.org/drawingml/2006/table">
            <a:tbl>
              <a:tblPr/>
              <a:tblGrid>
                <a:gridCol w="1076325"/>
                <a:gridCol w="1601788"/>
                <a:gridCol w="1711325"/>
              </a:tblGrid>
              <a:tr h="503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Nr kat.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Wymiar (mm)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Długość handlowa (</a:t>
                      </a: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mb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13.01.00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14x2,0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13.02.00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16x2,0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200 / 500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13.03.00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20x2,25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13.04.00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25x2,5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13.05.00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32x3,0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 50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Symbol zastępczy zawartości 20"/>
          <p:cNvSpPr txBox="1">
            <a:spLocks/>
          </p:cNvSpPr>
          <p:nvPr/>
        </p:nvSpPr>
        <p:spPr>
          <a:xfrm>
            <a:off x="5364088" y="4653137"/>
            <a:ext cx="315962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pl-PL" sz="2000" kern="0" dirty="0" smtClean="0"/>
              <a:t>PE-</a:t>
            </a:r>
            <a:r>
              <a:rPr lang="pl-PL" sz="2000" kern="0" dirty="0" err="1" smtClean="0"/>
              <a:t>Xb</a:t>
            </a:r>
            <a:r>
              <a:rPr lang="pl-PL" sz="2000" kern="0" dirty="0" smtClean="0"/>
              <a:t> charakteryzuje się wysoką odpornością temperaturową do 110°C.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702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Rura PE-RT/AL/PE</a:t>
            </a:r>
          </a:p>
        </p:txBody>
      </p:sp>
      <p:pic>
        <p:nvPicPr>
          <p:cNvPr id="2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43" y="2730252"/>
            <a:ext cx="3175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61238"/>
              </p:ext>
            </p:extLst>
          </p:nvPr>
        </p:nvGraphicFramePr>
        <p:xfrm>
          <a:off x="378616" y="4653136"/>
          <a:ext cx="4387850" cy="975360"/>
        </p:xfrm>
        <a:graphic>
          <a:graphicData uri="http://schemas.openxmlformats.org/drawingml/2006/table">
            <a:tbl>
              <a:tblPr/>
              <a:tblGrid>
                <a:gridCol w="1076325"/>
                <a:gridCol w="1600200"/>
                <a:gridCol w="1711325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Nr kat.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Wymiar (mm)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Długość handlowa (mb)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14.02.00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16x2,0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200 / 500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14.03.00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20x2,25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240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69665" y="2060848"/>
            <a:ext cx="6804756" cy="27694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000" kern="0" dirty="0"/>
              <a:t>Rura wielowarstwowa typu </a:t>
            </a:r>
            <a:r>
              <a:rPr lang="pl-PL" sz="2000" kern="0" dirty="0" smtClean="0"/>
              <a:t>PE-RT/AL/PE </a:t>
            </a:r>
            <a:r>
              <a:rPr lang="pl-PL" sz="2000" kern="0" dirty="0"/>
              <a:t>ma zastosowanie </a:t>
            </a:r>
            <a:r>
              <a:rPr lang="pl-PL" sz="2000" kern="0" dirty="0" smtClean="0"/>
              <a:t/>
            </a:r>
            <a:br>
              <a:rPr lang="pl-PL" sz="2000" kern="0" dirty="0" smtClean="0"/>
            </a:br>
            <a:r>
              <a:rPr lang="pl-PL" sz="2000" kern="0" dirty="0" smtClean="0"/>
              <a:t>w </a:t>
            </a:r>
            <a:r>
              <a:rPr lang="pl-PL" sz="2000" kern="0" dirty="0"/>
              <a:t>instalacjach:</a:t>
            </a:r>
          </a:p>
          <a:p>
            <a:pPr>
              <a:defRPr/>
            </a:pPr>
            <a:r>
              <a:rPr lang="pl-PL" sz="2000" kern="0" dirty="0" smtClean="0"/>
              <a:t>ogrzewania </a:t>
            </a:r>
            <a:r>
              <a:rPr lang="pl-PL" sz="2000" kern="0" dirty="0"/>
              <a:t>płaszczyznowego</a:t>
            </a:r>
          </a:p>
          <a:p>
            <a:pPr>
              <a:defRPr/>
            </a:pPr>
            <a:r>
              <a:rPr lang="pl-PL" sz="2000" kern="0" dirty="0" smtClean="0"/>
              <a:t>niskotemperaturowych </a:t>
            </a:r>
            <a:r>
              <a:rPr lang="pl-PL" sz="2000" kern="0" dirty="0"/>
              <a:t>centralnego ogrzewania</a:t>
            </a:r>
          </a:p>
          <a:p>
            <a:pPr marL="0" indent="0">
              <a:buNone/>
              <a:defRPr/>
            </a:pPr>
            <a:endParaRPr lang="pl-PL" sz="2000" kern="0" dirty="0"/>
          </a:p>
          <a:p>
            <a:pPr marL="0" indent="0">
              <a:buNone/>
              <a:defRPr/>
            </a:pPr>
            <a:r>
              <a:rPr lang="pl-PL" sz="2000" kern="0" dirty="0" smtClean="0"/>
              <a:t>Klasa </a:t>
            </a:r>
            <a:r>
              <a:rPr lang="pl-PL" sz="2000" kern="0" dirty="0"/>
              <a:t>zastosowania 4/10bar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497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440516"/>
            <a:chOff x="0" y="449288"/>
            <a:chExt cx="9144000" cy="644051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551250"/>
              <a:ext cx="9144000" cy="338554"/>
              <a:chOff x="0" y="657273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614641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57273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42767" y="868379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642767" y="760367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Rura PE-RT/AL/PE-RT 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95536" y="1588459"/>
            <a:ext cx="6804756" cy="27694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000" kern="0" dirty="0" smtClean="0"/>
              <a:t>Rura </a:t>
            </a:r>
            <a:r>
              <a:rPr lang="pl-PL" sz="2000" kern="0" dirty="0"/>
              <a:t>wielowarstwowa typu </a:t>
            </a:r>
            <a:r>
              <a:rPr lang="pl-PL" sz="2000" kern="0" dirty="0" smtClean="0"/>
              <a:t>PE-RT/AL/PE-RT </a:t>
            </a:r>
            <a:r>
              <a:rPr lang="pl-PL" sz="2000" kern="0" dirty="0"/>
              <a:t>ma zastosowanie </a:t>
            </a:r>
            <a:r>
              <a:rPr lang="pl-PL" sz="2000" kern="0" dirty="0" smtClean="0"/>
              <a:t/>
            </a:r>
            <a:br>
              <a:rPr lang="pl-PL" sz="2000" kern="0" dirty="0" smtClean="0"/>
            </a:br>
            <a:r>
              <a:rPr lang="pl-PL" sz="2000" kern="0" dirty="0" smtClean="0"/>
              <a:t>w </a:t>
            </a:r>
            <a:r>
              <a:rPr lang="pl-PL" sz="2000" kern="0" dirty="0"/>
              <a:t>instalacjach:</a:t>
            </a:r>
          </a:p>
          <a:p>
            <a:pPr>
              <a:defRPr/>
            </a:pPr>
            <a:r>
              <a:rPr lang="pl-PL" sz="2000" kern="0" dirty="0"/>
              <a:t>centralnego ogrzewania</a:t>
            </a:r>
          </a:p>
          <a:p>
            <a:pPr>
              <a:defRPr/>
            </a:pPr>
            <a:r>
              <a:rPr lang="pl-PL" sz="2000" kern="0" dirty="0"/>
              <a:t>ogrzewania płaszczyznowego</a:t>
            </a:r>
          </a:p>
          <a:p>
            <a:pPr>
              <a:defRPr/>
            </a:pPr>
            <a:r>
              <a:rPr lang="pl-PL" sz="2000" kern="0" dirty="0"/>
              <a:t>wody użytkowej zimnej i ciepłej</a:t>
            </a:r>
          </a:p>
          <a:p>
            <a:pPr>
              <a:defRPr/>
            </a:pPr>
            <a:r>
              <a:rPr lang="pl-PL" sz="2000" kern="0" dirty="0"/>
              <a:t>wody lodowej</a:t>
            </a:r>
          </a:p>
          <a:p>
            <a:pPr>
              <a:defRPr/>
            </a:pPr>
            <a:endParaRPr lang="pl-PL" sz="100" kern="0" dirty="0"/>
          </a:p>
          <a:p>
            <a:pPr marL="0" indent="0">
              <a:buNone/>
              <a:defRPr/>
            </a:pPr>
            <a:r>
              <a:rPr lang="pl-PL" sz="2000" kern="0" dirty="0"/>
              <a:t>Klasa zastosowania 5/6bar, 4/10bar</a:t>
            </a:r>
          </a:p>
          <a:p>
            <a:endParaRPr lang="pl-PL" sz="1400" dirty="0"/>
          </a:p>
        </p:txBody>
      </p:sp>
      <p:pic>
        <p:nvPicPr>
          <p:cNvPr id="11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46" y="2636912"/>
            <a:ext cx="3382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43565"/>
              </p:ext>
            </p:extLst>
          </p:nvPr>
        </p:nvGraphicFramePr>
        <p:xfrm>
          <a:off x="467544" y="4121225"/>
          <a:ext cx="4389438" cy="2438400"/>
        </p:xfrm>
        <a:graphic>
          <a:graphicData uri="http://schemas.openxmlformats.org/drawingml/2006/table">
            <a:tbl>
              <a:tblPr/>
              <a:tblGrid>
                <a:gridCol w="1223963"/>
                <a:gridCol w="1454150"/>
                <a:gridCol w="1711325"/>
              </a:tblGrid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Nr kat.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Wymiar (mm)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Długość handlowa (mb)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12.02.00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16x2,0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200 / 500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12.03.00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20x2,25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12.04.00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25x2,5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12.05.00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32x3,0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 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12.06.00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40x4,0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5mb odc. proste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12.07.00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50x4,5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5mb odc. proste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12.08.00*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63x6,0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5mb odc. proste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12.09.00*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75x7,5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5mb odc. proste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440516"/>
            <a:chOff x="0" y="449288"/>
            <a:chExt cx="9144000" cy="644051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551250"/>
              <a:ext cx="9144000" cy="338554"/>
              <a:chOff x="0" y="657273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614641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57273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467544" y="127815"/>
            <a:ext cx="0" cy="1008112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467544" y="163819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2800" i="1" dirty="0"/>
              <a:t>Rura PE-</a:t>
            </a:r>
            <a:r>
              <a:rPr lang="pl-PL" sz="2800" i="1" dirty="0" err="1"/>
              <a:t>Xb</a:t>
            </a:r>
            <a:r>
              <a:rPr lang="pl-PL" sz="2800" i="1" dirty="0"/>
              <a:t>/AL/PE w otulinie </a:t>
            </a:r>
            <a:br>
              <a:rPr lang="pl-PL" sz="2800" i="1" dirty="0"/>
            </a:br>
            <a:r>
              <a:rPr lang="pl-PL" sz="2800" i="1" dirty="0"/>
              <a:t>i </a:t>
            </a:r>
            <a:r>
              <a:rPr lang="pl-PL" sz="2800" i="1" dirty="0" smtClean="0"/>
              <a:t>PE-RT/AL/PE-RT </a:t>
            </a:r>
            <a:r>
              <a:rPr lang="pl-PL" sz="2800" i="1" dirty="0"/>
              <a:t>w otulinie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95536" y="1138379"/>
            <a:ext cx="8352928" cy="27694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000" dirty="0"/>
              <a:t>Rura wielowarstwowa w otulinie termoizolacyjnej o grubości 6 mm w płaszczu przeciwwilgociowym </a:t>
            </a:r>
            <a:r>
              <a:rPr lang="pl-PL" sz="2000" dirty="0" smtClean="0"/>
              <a:t>ma </a:t>
            </a:r>
            <a:r>
              <a:rPr lang="pl-PL" sz="2000" dirty="0"/>
              <a:t>zastosowanie w instalacjach:</a:t>
            </a:r>
          </a:p>
          <a:p>
            <a:pPr>
              <a:defRPr/>
            </a:pPr>
            <a:r>
              <a:rPr lang="pl-PL" sz="2000" dirty="0"/>
              <a:t>centralnego ogrzewania</a:t>
            </a:r>
          </a:p>
          <a:p>
            <a:pPr>
              <a:defRPr/>
            </a:pPr>
            <a:r>
              <a:rPr lang="pl-PL" sz="2000" dirty="0"/>
              <a:t>wody użytkowej zimnej i ciepłej</a:t>
            </a:r>
          </a:p>
          <a:p>
            <a:endParaRPr lang="pl-PL" sz="1400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87822" y="2564904"/>
            <a:ext cx="5256212" cy="25209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92100" indent="-292100">
              <a:buClr>
                <a:schemeClr val="accent1"/>
              </a:buClr>
              <a:buSzPct val="70000"/>
              <a:defRPr/>
            </a:pPr>
            <a:r>
              <a:rPr lang="pl-PL" sz="2000" i="1" dirty="0"/>
              <a:t>PE-</a:t>
            </a:r>
            <a:r>
              <a:rPr lang="pl-PL" sz="2000" i="1" dirty="0" err="1"/>
              <a:t>Xb</a:t>
            </a:r>
            <a:r>
              <a:rPr lang="pl-PL" sz="2000" i="1" dirty="0"/>
              <a:t>/AL/PE</a:t>
            </a:r>
            <a:endParaRPr lang="pl-PL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92100" indent="-29210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pl-PL" sz="2000" dirty="0"/>
          </a:p>
          <a:p>
            <a:pPr marL="292100" indent="-29210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pl-PL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92100" indent="-29210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pl-PL" sz="2000" dirty="0"/>
          </a:p>
          <a:p>
            <a:pPr marL="292100" indent="-29210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pl-PL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92100" indent="-29210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pl-PL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92100" indent="-29210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pl-PL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292100" indent="-29210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pl-PL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  <a:defRPr/>
            </a:pPr>
            <a:r>
              <a:rPr lang="pl-PL" sz="2000" i="1" dirty="0"/>
              <a:t>PE-RT/AL/PE-RT</a:t>
            </a:r>
            <a:endParaRPr lang="pl-PL" sz="2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60220"/>
              </p:ext>
            </p:extLst>
          </p:nvPr>
        </p:nvGraphicFramePr>
        <p:xfrm>
          <a:off x="332284" y="2852936"/>
          <a:ext cx="5111750" cy="1706880"/>
        </p:xfrm>
        <a:graphic>
          <a:graphicData uri="http://schemas.openxmlformats.org/drawingml/2006/table">
            <a:tbl>
              <a:tblPr/>
              <a:tblGrid>
                <a:gridCol w="1368425"/>
                <a:gridCol w="1511300"/>
                <a:gridCol w="2232025"/>
              </a:tblGrid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Nr kat.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Wymiar (mm)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Długość handlowa (mb)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13.02.00 OC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16x2,0/6,0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13.02.00 ON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16x2,0/6,0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13.03.00 OC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20x2,25/6,0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13.03.00 ON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20x2,25/6,0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13.04.00 OC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25x2,5/6,0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13.04.00 ON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25x2,5/6,0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40777"/>
              </p:ext>
            </p:extLst>
          </p:nvPr>
        </p:nvGraphicFramePr>
        <p:xfrm>
          <a:off x="332284" y="4898826"/>
          <a:ext cx="5111750" cy="1706880"/>
        </p:xfrm>
        <a:graphic>
          <a:graphicData uri="http://schemas.openxmlformats.org/drawingml/2006/table">
            <a:tbl>
              <a:tblPr/>
              <a:tblGrid>
                <a:gridCol w="1489075"/>
                <a:gridCol w="1439863"/>
                <a:gridCol w="2182812"/>
              </a:tblGrid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Nr kat.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Wymiar (mm)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Długość handlowa (mb)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12.02.00 OC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16x2,0/6,0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12.02.00 ON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16x2,0/6,0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12.03.00 OC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20x2,25/6,0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12.03.00 ON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20x2,25/6,0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12.04.00 OC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25x2,5/6,0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12.04.00 ON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25x2,5/6,0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50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38" y="2692400"/>
            <a:ext cx="33829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38" y="4620954"/>
            <a:ext cx="3503762" cy="14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8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51137" y="980728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868379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Złączki - typy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611560" y="1761882"/>
            <a:ext cx="7632848" cy="4547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u="sng" dirty="0"/>
              <a:t>Złączki </a:t>
            </a:r>
            <a:r>
              <a:rPr lang="pl-PL" sz="2400" u="sng" dirty="0" smtClean="0"/>
              <a:t>zaciskowe</a:t>
            </a:r>
          </a:p>
          <a:p>
            <a:pPr marL="0" indent="0">
              <a:buNone/>
            </a:pPr>
            <a:endParaRPr lang="pl-PL" sz="800" u="sng" dirty="0" smtClean="0"/>
          </a:p>
          <a:p>
            <a:r>
              <a:rPr lang="pl-PL" sz="2000" b="1" dirty="0" err="1"/>
              <a:t>Vestol</a:t>
            </a:r>
            <a:r>
              <a:rPr lang="pl-PL" sz="2000" b="1" dirty="0"/>
              <a:t> </a:t>
            </a:r>
          </a:p>
          <a:p>
            <a:pPr marL="0" indent="0">
              <a:buNone/>
            </a:pPr>
            <a:r>
              <a:rPr lang="pl-PL" sz="2000" dirty="0"/>
              <a:t>do złączek </a:t>
            </a:r>
            <a:r>
              <a:rPr lang="pl-PL" sz="2000" dirty="0" smtClean="0"/>
              <a:t>gwintowanych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500" dirty="0"/>
          </a:p>
          <a:p>
            <a:r>
              <a:rPr lang="pl-PL" sz="2000" b="1" dirty="0" err="1" smtClean="0"/>
              <a:t>Vestol</a:t>
            </a:r>
            <a:r>
              <a:rPr lang="pl-PL" sz="2000" b="1" dirty="0" smtClean="0"/>
              <a:t> </a:t>
            </a:r>
            <a:r>
              <a:rPr lang="pl-PL" sz="2000" b="1" dirty="0"/>
              <a:t>ZBK </a:t>
            </a:r>
          </a:p>
          <a:p>
            <a:pPr marL="0" indent="0">
              <a:buNone/>
            </a:pPr>
            <a:r>
              <a:rPr lang="pl-PL" sz="2000" dirty="0"/>
              <a:t>do złączek </a:t>
            </a:r>
            <a:r>
              <a:rPr lang="pl-PL" sz="2000" dirty="0" smtClean="0"/>
              <a:t>gwintowanych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b="1" dirty="0" smtClean="0"/>
              <a:t>Złączki zintegrowane </a:t>
            </a:r>
            <a:endParaRPr lang="pl-PL" sz="2000" b="1" dirty="0"/>
          </a:p>
          <a:p>
            <a:pPr marL="0" indent="0">
              <a:buNone/>
            </a:pPr>
            <a:r>
              <a:rPr lang="pl-PL" sz="2000" dirty="0"/>
              <a:t>do złączek </a:t>
            </a:r>
            <a:r>
              <a:rPr lang="pl-PL" sz="2000" dirty="0" smtClean="0"/>
              <a:t>gwintowanych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500" dirty="0"/>
          </a:p>
          <a:p>
            <a:r>
              <a:rPr lang="pl-PL" sz="2000" b="1" dirty="0"/>
              <a:t>Z</a:t>
            </a:r>
            <a:r>
              <a:rPr lang="pl-PL" sz="2000" b="1" dirty="0" smtClean="0"/>
              <a:t>łączka </a:t>
            </a:r>
            <a:r>
              <a:rPr lang="pl-PL" sz="2000" b="1" dirty="0" err="1"/>
              <a:t>przygrzejnikowa</a:t>
            </a:r>
            <a:r>
              <a:rPr lang="pl-PL" sz="2000" b="1" dirty="0"/>
              <a:t> G ¾ </a:t>
            </a:r>
          </a:p>
          <a:p>
            <a:pPr marL="0" indent="0">
              <a:buNone/>
            </a:pPr>
            <a:r>
              <a:rPr lang="pl-PL" sz="2000" dirty="0"/>
              <a:t>do zespolonych zaworów grzejnikowych i rozdzielaczy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err="1" smtClean="0"/>
              <a:t>ogrzewań</a:t>
            </a:r>
            <a:r>
              <a:rPr lang="pl-PL" sz="2000" dirty="0" smtClean="0"/>
              <a:t> </a:t>
            </a:r>
            <a:r>
              <a:rPr lang="pl-PL" sz="2000" dirty="0"/>
              <a:t>płaszczyznowych </a:t>
            </a:r>
          </a:p>
          <a:p>
            <a:endParaRPr lang="pl-PL" sz="14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9161" y="1934053"/>
            <a:ext cx="1347680" cy="859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177" y="2803178"/>
            <a:ext cx="2560286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0345" y="5173603"/>
            <a:ext cx="1905312" cy="994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27509" r="11823" b="27616"/>
          <a:stretch/>
        </p:blipFill>
        <p:spPr>
          <a:xfrm rot="20966189">
            <a:off x="5978116" y="3900776"/>
            <a:ext cx="2890261" cy="10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539552" y="90872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611560" y="807089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Złączki </a:t>
            </a:r>
            <a:r>
              <a:rPr lang="pl-PL" sz="4000" i="1" dirty="0" smtClean="0"/>
              <a:t>zintegrowane</a:t>
            </a:r>
            <a:endParaRPr lang="pl-PL" sz="4000" i="1" dirty="0"/>
          </a:p>
        </p:txBody>
      </p:sp>
      <p:sp>
        <p:nvSpPr>
          <p:cNvPr id="22" name="Prostokąt 21"/>
          <p:cNvSpPr/>
          <p:nvPr/>
        </p:nvSpPr>
        <p:spPr>
          <a:xfrm>
            <a:off x="3765573" y="539408"/>
            <a:ext cx="1612854" cy="350991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400" b="1" u="sng" dirty="0">
                <a:ln w="11430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Nowość</a:t>
            </a:r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0" y="3377310"/>
            <a:ext cx="3973406" cy="267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87012" y="1772816"/>
            <a:ext cx="75693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Oferta obejmuje 60 elementów w zakresie średnic 16, 20 i 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Montaż za pomocą prostych narzędzi klucze i kalibrator.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Możliwość rozłączenia połączenia po zaciśnięciu na rurze.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Końcówki złączek zintegrowanych są kompatybilne ze złączkami gwintowanymi GZ systemu KISAN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18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107504" y="334797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179512" y="190781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Złączki </a:t>
            </a:r>
            <a:r>
              <a:rPr lang="pl-PL" sz="4000" i="1" dirty="0" smtClean="0"/>
              <a:t>zintegrowane</a:t>
            </a:r>
            <a:endParaRPr lang="pl-PL" sz="40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t="27767" r="23030" b="31632"/>
          <a:stretch/>
        </p:blipFill>
        <p:spPr>
          <a:xfrm>
            <a:off x="45903" y="1054878"/>
            <a:ext cx="2725897" cy="117268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2646" r="15316" b="27395"/>
          <a:stretch/>
        </p:blipFill>
        <p:spPr>
          <a:xfrm>
            <a:off x="2880574" y="1075787"/>
            <a:ext cx="3057845" cy="10938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27509" r="11823" b="27616"/>
          <a:stretch/>
        </p:blipFill>
        <p:spPr>
          <a:xfrm>
            <a:off x="5861234" y="999608"/>
            <a:ext cx="3182172" cy="11923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30678" r="7777" b="31915"/>
          <a:stretch/>
        </p:blipFill>
        <p:spPr>
          <a:xfrm>
            <a:off x="134042" y="2495856"/>
            <a:ext cx="4359386" cy="129002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30895" r="3823" b="33440"/>
          <a:stretch/>
        </p:blipFill>
        <p:spPr>
          <a:xfrm>
            <a:off x="4592177" y="2420888"/>
            <a:ext cx="4510513" cy="12235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8317" r="7677" b="18391"/>
          <a:stretch/>
        </p:blipFill>
        <p:spPr>
          <a:xfrm>
            <a:off x="323528" y="4037267"/>
            <a:ext cx="3500760" cy="178174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0519" r="8990" b="20034"/>
          <a:stretch/>
        </p:blipFill>
        <p:spPr>
          <a:xfrm>
            <a:off x="4493428" y="3917772"/>
            <a:ext cx="3960589" cy="1898376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3903751" y="109820"/>
            <a:ext cx="1612854" cy="350991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400" b="1" u="sng" dirty="0">
                <a:ln w="11430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Nowość</a:t>
            </a:r>
          </a:p>
        </p:txBody>
      </p:sp>
    </p:spTree>
    <p:extLst>
      <p:ext uri="{BB962C8B-B14F-4D97-AF65-F5344CB8AC3E}">
        <p14:creationId xmlns:p14="http://schemas.microsoft.com/office/powerpoint/2010/main" val="5277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95536" y="476672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0445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 smtClean="0"/>
              <a:t>KISAN sp. z o.o.</a:t>
            </a:r>
            <a:endParaRPr lang="pl-PL" sz="4000" i="1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683568" y="1772816"/>
            <a:ext cx="7632848" cy="3888432"/>
          </a:xfrm>
        </p:spPr>
        <p:txBody>
          <a:bodyPr>
            <a:normAutofit lnSpcReduction="10000"/>
          </a:bodyPr>
          <a:lstStyle/>
          <a:p>
            <a:pPr marL="0" indent="360363" algn="just">
              <a:buNone/>
            </a:pPr>
            <a:r>
              <a:rPr lang="pl-PL" sz="2400" dirty="0" smtClean="0"/>
              <a:t>KISAN </a:t>
            </a:r>
            <a:r>
              <a:rPr lang="pl-PL" sz="2400" dirty="0"/>
              <a:t>jest pionierem w produkcji rur wielowarstwowych w Polsce. W 1991 roku jako pierwszy w tej części Europy, a co więcej równocześnie z firmami z krajów wysokorozwiniętych zaproponował nowatorski produkt wykorzystywany w wodnych systemach instalacji wewnętrznych– wielowarstwowe rury PE-X/Al/PE wraz ze złączkami mosiężnymi.</a:t>
            </a:r>
          </a:p>
          <a:p>
            <a:pPr marL="0" indent="360363" algn="just">
              <a:buNone/>
            </a:pPr>
            <a:r>
              <a:rPr lang="pl-PL" sz="2400" dirty="0"/>
              <a:t>Jako pierwsi w Polsce otrzymaliśmy również </a:t>
            </a:r>
            <a:r>
              <a:rPr lang="pl-PL" sz="2400" dirty="0" smtClean="0"/>
              <a:t>Aprobatę Techniczną </a:t>
            </a:r>
            <a:r>
              <a:rPr lang="pl-PL" sz="2400" dirty="0"/>
              <a:t>Instytutu Techniki Budowlanej zezwalającą na wykorzystanie naszych produktów w budownictwie zgodnie z normami polskimi i europejskimi.</a:t>
            </a:r>
          </a:p>
          <a:p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107504" y="334797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179512" y="190781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Złączki </a:t>
            </a:r>
            <a:r>
              <a:rPr lang="pl-PL" sz="4000" i="1" dirty="0" smtClean="0"/>
              <a:t>zintegrowane</a:t>
            </a:r>
            <a:endParaRPr lang="pl-PL" sz="4000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18873" r="4323" b="24103"/>
          <a:stretch/>
        </p:blipFill>
        <p:spPr>
          <a:xfrm>
            <a:off x="1" y="1133760"/>
            <a:ext cx="3347864" cy="145377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5448" r="14141" b="12009"/>
          <a:stretch/>
        </p:blipFill>
        <p:spPr>
          <a:xfrm>
            <a:off x="10307" y="2632537"/>
            <a:ext cx="3049526" cy="216691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8616" r="2828" b="25079"/>
          <a:stretch/>
        </p:blipFill>
        <p:spPr>
          <a:xfrm>
            <a:off x="3995936" y="4764236"/>
            <a:ext cx="3862862" cy="1570842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t="440" r="14029" b="1635"/>
          <a:stretch/>
        </p:blipFill>
        <p:spPr>
          <a:xfrm>
            <a:off x="3635896" y="1054877"/>
            <a:ext cx="2364080" cy="251813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18917" r="5253" b="27037"/>
          <a:stretch/>
        </p:blipFill>
        <p:spPr>
          <a:xfrm>
            <a:off x="97248" y="4886893"/>
            <a:ext cx="3615361" cy="147966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13077" r="14950" b="15269"/>
          <a:stretch/>
        </p:blipFill>
        <p:spPr>
          <a:xfrm>
            <a:off x="6156176" y="1072714"/>
            <a:ext cx="2864086" cy="1807863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1647" r="3031" b="32400"/>
          <a:stretch/>
        </p:blipFill>
        <p:spPr>
          <a:xfrm>
            <a:off x="4475056" y="3398511"/>
            <a:ext cx="4318001" cy="1371600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3903751" y="109820"/>
            <a:ext cx="1612854" cy="350991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400" b="1" u="sng" dirty="0">
                <a:ln w="11430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Nowość</a:t>
            </a:r>
          </a:p>
        </p:txBody>
      </p:sp>
    </p:spTree>
    <p:extLst>
      <p:ext uri="{BB962C8B-B14F-4D97-AF65-F5344CB8AC3E}">
        <p14:creationId xmlns:p14="http://schemas.microsoft.com/office/powerpoint/2010/main" val="36723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611560" y="260648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683568" y="152636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Złączki - typy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597868" y="980728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/>
              <a:t>Złączki </a:t>
            </a:r>
            <a:r>
              <a:rPr lang="pl-PL" sz="2400" u="sng" dirty="0" smtClean="0"/>
              <a:t>gwintowane</a:t>
            </a:r>
          </a:p>
          <a:p>
            <a:pPr marL="0" indent="0">
              <a:buNone/>
            </a:pPr>
            <a:endParaRPr lang="pl-PL" sz="800" u="sng" dirty="0" smtClean="0"/>
          </a:p>
          <a:p>
            <a:endParaRPr lang="pl-PL" sz="1400" dirty="0"/>
          </a:p>
        </p:txBody>
      </p:sp>
      <p:pic>
        <p:nvPicPr>
          <p:cNvPr id="2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2840037"/>
            <a:ext cx="1489706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8" y="4022725"/>
            <a:ext cx="1533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41" y="1619250"/>
            <a:ext cx="1078174" cy="9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2" y="2862039"/>
            <a:ext cx="12747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" y="1619250"/>
            <a:ext cx="15128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869183"/>
            <a:ext cx="1562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4125913"/>
            <a:ext cx="1562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30" y="1746249"/>
            <a:ext cx="1479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az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76" y="4035425"/>
            <a:ext cx="9604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az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19" y="1609724"/>
            <a:ext cx="14970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az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1582340"/>
            <a:ext cx="1368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Obraz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32" y="2752725"/>
            <a:ext cx="15811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141788"/>
            <a:ext cx="14684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braz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90" y="2781870"/>
            <a:ext cx="10287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az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36" y="1568845"/>
            <a:ext cx="1275654" cy="1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Obraz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80" y="4003674"/>
            <a:ext cx="14335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Obraz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2877690"/>
            <a:ext cx="11795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az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17" y="4070350"/>
            <a:ext cx="11715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68007" y="5589240"/>
            <a:ext cx="7511842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buClrTx/>
              <a:defRPr/>
            </a:pPr>
            <a:r>
              <a:rPr lang="pl-PL" altLang="pl-PL" dirty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Gwinty rurowe walcowe wykonane zgodnie </a:t>
            </a:r>
            <a:r>
              <a:rPr lang="pl-PL" altLang="pl-PL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 </a:t>
            </a:r>
            <a:r>
              <a:rPr lang="pl-PL" altLang="pl-PL" dirty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normą </a:t>
            </a:r>
            <a:r>
              <a:rPr lang="pl-PL" dirty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PN-EN ISO </a:t>
            </a:r>
            <a:r>
              <a:rPr lang="pl-PL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228-1:2005 </a:t>
            </a:r>
            <a:r>
              <a:rPr lang="pl-PL" altLang="pl-PL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mosiężny </a:t>
            </a:r>
            <a:r>
              <a:rPr lang="pl-PL" altLang="pl-PL" dirty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niklowany korpus </a:t>
            </a:r>
            <a:r>
              <a:rPr lang="pl-PL" altLang="pl-PL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endParaRPr lang="pl-PL" altLang="pl-PL" dirty="0"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40" name="Picture 15" descr="\\dc1\Profile\t.bacal\Moje dokumenty\Moje obrazy\05_06_gwint.t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15" y="5199357"/>
            <a:ext cx="1472560" cy="116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Złączki - typy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683568" y="2348880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/>
              <a:t>Złączki </a:t>
            </a:r>
            <a:r>
              <a:rPr lang="pl-PL" sz="2400" u="sng" dirty="0" smtClean="0"/>
              <a:t>zaprasowywane</a:t>
            </a:r>
          </a:p>
          <a:p>
            <a:pPr marL="0" indent="0">
              <a:buNone/>
            </a:pPr>
            <a:endParaRPr lang="pl-PL" sz="800" u="sng" dirty="0" smtClean="0"/>
          </a:p>
          <a:p>
            <a:r>
              <a:rPr lang="pl-PL" sz="2000" b="1" dirty="0" smtClean="0"/>
              <a:t>WL </a:t>
            </a:r>
            <a:endParaRPr lang="pl-PL" sz="2000" b="1" dirty="0"/>
          </a:p>
          <a:p>
            <a:pPr marL="0" indent="0">
              <a:buNone/>
            </a:pPr>
            <a:r>
              <a:rPr lang="pl-PL" sz="2000" dirty="0"/>
              <a:t>z niklowanym korpusem</a:t>
            </a:r>
          </a:p>
          <a:p>
            <a:pPr marL="0" indent="0">
              <a:buNone/>
            </a:pPr>
            <a:endParaRPr lang="pl-PL" sz="500" dirty="0"/>
          </a:p>
          <a:p>
            <a:r>
              <a:rPr lang="pl-PL" sz="2000" b="1" dirty="0" smtClean="0"/>
              <a:t>WLT</a:t>
            </a:r>
            <a:endParaRPr lang="pl-PL" sz="2000" b="1" dirty="0"/>
          </a:p>
          <a:p>
            <a:pPr marL="0" indent="0">
              <a:buNone/>
            </a:pPr>
            <a:r>
              <a:rPr lang="pl-PL" sz="2000" dirty="0"/>
              <a:t>z korpusem z tworzywa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sztucznego PPSU</a:t>
            </a:r>
          </a:p>
          <a:p>
            <a:pPr marL="0" indent="0">
              <a:buNone/>
            </a:pPr>
            <a:endParaRPr lang="pl-PL" sz="500" dirty="0" smtClean="0"/>
          </a:p>
          <a:p>
            <a:pPr lvl="0"/>
            <a:r>
              <a:rPr lang="pl-PL" sz="2000" b="1" dirty="0" smtClean="0">
                <a:solidFill>
                  <a:prstClr val="black"/>
                </a:solidFill>
              </a:rPr>
              <a:t>WR</a:t>
            </a:r>
            <a:endParaRPr lang="pl-PL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l-PL" sz="2000" dirty="0" smtClean="0">
                <a:solidFill>
                  <a:prstClr val="black"/>
                </a:solidFill>
              </a:rPr>
              <a:t>złączki o średnicach powyżej 32mm</a:t>
            </a:r>
            <a:endParaRPr lang="pl-PL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500" dirty="0"/>
          </a:p>
          <a:p>
            <a:endParaRPr lang="pl-PL" sz="14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9579" y="3657772"/>
            <a:ext cx="2285861" cy="1410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611" y="2259374"/>
            <a:ext cx="2303798" cy="1352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04" y="5220176"/>
            <a:ext cx="2227873" cy="10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5652120" y="449288"/>
            <a:ext cx="3491880" cy="6207203"/>
            <a:chOff x="5652120" y="449288"/>
            <a:chExt cx="3491880" cy="6207203"/>
          </a:xfrm>
        </p:grpSpPr>
        <p:grpSp>
          <p:nvGrpSpPr>
            <p:cNvPr id="10" name="Grupa 8"/>
            <p:cNvGrpSpPr/>
            <p:nvPr/>
          </p:nvGrpSpPr>
          <p:grpSpPr>
            <a:xfrm>
              <a:off x="7308304" y="6317937"/>
              <a:ext cx="1835696" cy="338554"/>
              <a:chOff x="7308304" y="6339423"/>
              <a:chExt cx="1835696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08304" y="6381328"/>
                <a:ext cx="1835696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668344" y="6339423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Złączki </a:t>
            </a:r>
            <a:r>
              <a:rPr lang="pl-PL" sz="4000" i="1" dirty="0" smtClean="0"/>
              <a:t>WL</a:t>
            </a:r>
            <a:endParaRPr lang="pl-PL" sz="4000" i="1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23528" y="2236529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Calibri" pitchFamily="32" charset="0"/>
              </a:rPr>
              <a:t>Zalety złączek zaprasowywanych W</a:t>
            </a:r>
            <a:r>
              <a:rPr lang="pl-PL" altLang="pl-PL" sz="2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L, </a:t>
            </a:r>
            <a:r>
              <a:rPr lang="pl-PL" altLang="pl-PL" sz="2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WLT</a:t>
            </a:r>
          </a:p>
          <a:p>
            <a:pPr>
              <a:buFont typeface="Arial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Dwa rodzaje szczęk KI i TH</a:t>
            </a:r>
          </a:p>
          <a:p>
            <a:pPr>
              <a:buFont typeface="Arial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Kontrolowany przeciek w zakresie ciśnień od 1 do 6,5bar</a:t>
            </a:r>
          </a:p>
          <a:p>
            <a:pPr>
              <a:buFont typeface="Arial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Prosty montaż (bez kalibratora)</a:t>
            </a:r>
          </a:p>
          <a:p>
            <a:pPr>
              <a:buFont typeface="Arial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Chronione o-ringi</a:t>
            </a:r>
          </a:p>
          <a:p>
            <a:pPr>
              <a:buFont typeface="Arial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Wyprofilowana tulejka zaciskowa polepszająca </a:t>
            </a: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połączenie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rura-złączka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500" dirty="0"/>
          </a:p>
          <a:p>
            <a:endParaRPr lang="pl-PL" sz="14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161" y="3657772"/>
            <a:ext cx="2285861" cy="1410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2259374"/>
            <a:ext cx="2303798" cy="1352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71269"/>
            <a:ext cx="2113429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t16_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77" y="5051783"/>
            <a:ext cx="2111691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17033" r="5231" b="10925"/>
          <a:stretch>
            <a:fillRect/>
          </a:stretch>
        </p:blipFill>
        <p:spPr bwMode="auto">
          <a:xfrm>
            <a:off x="4779719" y="5043745"/>
            <a:ext cx="2701523" cy="176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pole tekstowe 15"/>
          <p:cNvSpPr txBox="1">
            <a:spLocks noChangeArrowheads="1"/>
          </p:cNvSpPr>
          <p:nvPr/>
        </p:nvSpPr>
        <p:spPr bwMode="auto">
          <a:xfrm>
            <a:off x="1331640" y="5112544"/>
            <a:ext cx="7032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900" dirty="0">
                <a:solidFill>
                  <a:schemeClr val="bg1">
                    <a:lumMod val="95000"/>
                  </a:schemeClr>
                </a:solidFill>
              </a:rPr>
              <a:t>Szczęka Ki</a:t>
            </a:r>
          </a:p>
        </p:txBody>
      </p:sp>
      <p:sp>
        <p:nvSpPr>
          <p:cNvPr id="26" name="pole tekstowe 15"/>
          <p:cNvSpPr txBox="1">
            <a:spLocks noChangeArrowheads="1"/>
          </p:cNvSpPr>
          <p:nvPr/>
        </p:nvSpPr>
        <p:spPr bwMode="auto">
          <a:xfrm>
            <a:off x="3578398" y="5090749"/>
            <a:ext cx="7032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900" dirty="0">
                <a:solidFill>
                  <a:schemeClr val="bg1">
                    <a:lumMod val="95000"/>
                  </a:schemeClr>
                </a:solidFill>
              </a:rPr>
              <a:t>Szczęka </a:t>
            </a:r>
            <a:r>
              <a:rPr lang="pl-PL" altLang="pl-PL" sz="9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endParaRPr lang="pl-PL" altLang="pl-PL" sz="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8"/>
          <p:cNvGrpSpPr/>
          <p:nvPr/>
        </p:nvGrpSpPr>
        <p:grpSpPr>
          <a:xfrm>
            <a:off x="3" y="6317937"/>
            <a:ext cx="11080685" cy="338554"/>
            <a:chOff x="5693076" y="6339423"/>
            <a:chExt cx="4181825" cy="33855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3076" y="6381328"/>
              <a:ext cx="3450925" cy="2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pole tekstowe 13"/>
            <p:cNvSpPr txBox="1"/>
            <p:nvPr/>
          </p:nvSpPr>
          <p:spPr>
            <a:xfrm>
              <a:off x="8532739" y="6339423"/>
              <a:ext cx="1342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err="1" smtClean="0">
                  <a:solidFill>
                    <a:schemeClr val="bg1"/>
                  </a:solidFill>
                </a:rPr>
                <a:t>www.kisan.pl</a:t>
              </a:r>
              <a:endParaRPr lang="pl-PL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Łącznik prosty 15"/>
          <p:cNvCxnSpPr/>
          <p:nvPr/>
        </p:nvCxnSpPr>
        <p:spPr>
          <a:xfrm>
            <a:off x="467544" y="90872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611560" y="844226"/>
            <a:ext cx="8398946" cy="856582"/>
          </a:xfrm>
        </p:spPr>
        <p:txBody>
          <a:bodyPr>
            <a:normAutofit/>
          </a:bodyPr>
          <a:lstStyle/>
          <a:p>
            <a:pPr algn="l"/>
            <a:r>
              <a:rPr lang="pl-PL" sz="3200" i="1" dirty="0" smtClean="0"/>
              <a:t>Kolana ustalone natynkowe z uszami WL</a:t>
            </a:r>
            <a:endParaRPr lang="pl-PL" sz="3200" i="1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436247" y="3140968"/>
            <a:ext cx="5184576" cy="2979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b="1" dirty="0" smtClean="0">
                <a:solidFill>
                  <a:srgbClr val="0066FF"/>
                </a:solidFill>
                <a:latin typeface="Calibri" pitchFamily="32" charset="0"/>
              </a:rPr>
              <a:t>Zalety 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Trzy otwory o średnicy 4,5 mm umożliwiają montaż kolana bezpośrednio do ściany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Gwint M8 umożliwiający opcjonalny montaż na płytce</a:t>
            </a:r>
            <a:endParaRPr lang="pl-PL" altLang="pl-PL" sz="20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Gwint przyłączeniowy wewnętrzny rurowy walcowy ½” wg ISO 228-1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Korpus z mosiądzu, cynowany</a:t>
            </a:r>
            <a:endParaRPr lang="pl-PL" altLang="pl-PL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500" dirty="0"/>
          </a:p>
          <a:p>
            <a:endParaRPr lang="pl-PL" sz="14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169" y="1536344"/>
            <a:ext cx="2389834" cy="1897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" name="pole tekstowe 15"/>
          <p:cNvSpPr txBox="1">
            <a:spLocks noChangeArrowheads="1"/>
          </p:cNvSpPr>
          <p:nvPr/>
        </p:nvSpPr>
        <p:spPr bwMode="auto">
          <a:xfrm>
            <a:off x="1331640" y="5112544"/>
            <a:ext cx="7032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900" dirty="0">
                <a:solidFill>
                  <a:schemeClr val="bg1">
                    <a:lumMod val="95000"/>
                  </a:schemeClr>
                </a:solidFill>
              </a:rPr>
              <a:t>Szczęka Ki</a:t>
            </a:r>
          </a:p>
        </p:txBody>
      </p:sp>
      <p:sp>
        <p:nvSpPr>
          <p:cNvPr id="26" name="pole tekstowe 15"/>
          <p:cNvSpPr txBox="1">
            <a:spLocks noChangeArrowheads="1"/>
          </p:cNvSpPr>
          <p:nvPr/>
        </p:nvSpPr>
        <p:spPr bwMode="auto">
          <a:xfrm>
            <a:off x="3578398" y="5090749"/>
            <a:ext cx="7032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900" dirty="0">
                <a:solidFill>
                  <a:schemeClr val="bg1">
                    <a:lumMod val="95000"/>
                  </a:schemeClr>
                </a:solidFill>
              </a:rPr>
              <a:t>Szczęka </a:t>
            </a:r>
            <a:r>
              <a:rPr lang="pl-PL" altLang="pl-PL" sz="9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endParaRPr lang="pl-PL" altLang="pl-PL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2771970" y="391745"/>
            <a:ext cx="1872037" cy="476634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400" b="1" u="sng" dirty="0">
                <a:ln w="11430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Nowość</a:t>
            </a:r>
          </a:p>
        </p:txBody>
      </p:sp>
      <p:pic>
        <p:nvPicPr>
          <p:cNvPr id="28" name="Picture 6" descr="C:\Users\m.sikora\Desktop\kisan_logo_cla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9288"/>
            <a:ext cx="3096344" cy="419091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36343"/>
            <a:ext cx="2507455" cy="189781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32">
            <a:off x="6230339" y="3858398"/>
            <a:ext cx="2435343" cy="185415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979882" y="309560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-zaprasowywane</a:t>
            </a:r>
            <a:endParaRPr lang="pl-PL" sz="16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258907" y="3095601"/>
            <a:ext cx="1103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-zaciskowe</a:t>
            </a:r>
            <a:endParaRPr lang="pl-PL" sz="16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6274071" y="5733256"/>
            <a:ext cx="139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-gwintowane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836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8"/>
          <p:cNvGrpSpPr/>
          <p:nvPr/>
        </p:nvGrpSpPr>
        <p:grpSpPr>
          <a:xfrm>
            <a:off x="3" y="6317937"/>
            <a:ext cx="11080685" cy="338554"/>
            <a:chOff x="5693076" y="6339423"/>
            <a:chExt cx="4181825" cy="33855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3076" y="6381328"/>
              <a:ext cx="3450925" cy="2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pole tekstowe 13"/>
            <p:cNvSpPr txBox="1"/>
            <p:nvPr/>
          </p:nvSpPr>
          <p:spPr>
            <a:xfrm>
              <a:off x="8532739" y="6339423"/>
              <a:ext cx="1342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err="1" smtClean="0">
                  <a:solidFill>
                    <a:schemeClr val="bg1"/>
                  </a:solidFill>
                </a:rPr>
                <a:t>www.kisan.pl</a:t>
              </a:r>
              <a:endParaRPr lang="pl-PL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Łącznik prosty 15"/>
          <p:cNvCxnSpPr/>
          <p:nvPr/>
        </p:nvCxnSpPr>
        <p:spPr>
          <a:xfrm>
            <a:off x="467544" y="90872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611560" y="844226"/>
            <a:ext cx="8398946" cy="856582"/>
          </a:xfrm>
        </p:spPr>
        <p:txBody>
          <a:bodyPr>
            <a:noAutofit/>
          </a:bodyPr>
          <a:lstStyle/>
          <a:p>
            <a:pPr algn="l"/>
            <a:r>
              <a:rPr lang="pl-PL" sz="2400" i="1" dirty="0"/>
              <a:t>Złączka zaprasowywana z gwintem wewnętrznym GW</a:t>
            </a:r>
            <a:br>
              <a:rPr lang="pl-PL" sz="2400" i="1" dirty="0"/>
            </a:br>
            <a:r>
              <a:rPr lang="pl-PL" sz="2400" i="1" dirty="0"/>
              <a:t>z </a:t>
            </a:r>
            <a:r>
              <a:rPr lang="pl-PL" sz="2400" i="1" dirty="0" err="1"/>
              <a:t>półśrubunkiem</a:t>
            </a:r>
            <a:r>
              <a:rPr lang="pl-PL" sz="2400" i="1" dirty="0"/>
              <a:t> i uszczelką płaską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23527" y="1916832"/>
            <a:ext cx="5328593" cy="2979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altLang="pl-PL" sz="2000" b="1" dirty="0" smtClean="0">
                <a:solidFill>
                  <a:srgbClr val="0066FF"/>
                </a:solidFill>
                <a:latin typeface="Calibri" pitchFamily="32" charset="0"/>
              </a:rPr>
              <a:t>Dane techniczne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Dostępne wymiary 16x1/2”, 20x3/4”, 25x1”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Korpus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z mosiądzu, cynowany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Ruchoma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nakrętka z mosiądzu, niklowana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Tuleja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mosiężna profilowana - WL (kontrolowany przeciek)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Gwint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przyłączeniowy wewnętrzny rurowy walcowy wg ISO 228-1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Przeznaczona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do stosowania w połączeniach z płaskimi powierzchniami dociskowymi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W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zestawie znajduje się uszczelka płaska </a:t>
            </a:r>
            <a:b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z włókna spajanego kauczukiem NBR</a:t>
            </a:r>
            <a:endParaRPr lang="pl-PL" altLang="pl-PL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500" dirty="0"/>
          </a:p>
          <a:p>
            <a:endParaRPr lang="pl-PL" sz="1400" dirty="0"/>
          </a:p>
        </p:txBody>
      </p:sp>
      <p:sp>
        <p:nvSpPr>
          <p:cNvPr id="25" name="pole tekstowe 15"/>
          <p:cNvSpPr txBox="1">
            <a:spLocks noChangeArrowheads="1"/>
          </p:cNvSpPr>
          <p:nvPr/>
        </p:nvSpPr>
        <p:spPr bwMode="auto">
          <a:xfrm>
            <a:off x="1331640" y="5112544"/>
            <a:ext cx="7032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900" dirty="0">
                <a:solidFill>
                  <a:schemeClr val="bg1">
                    <a:lumMod val="95000"/>
                  </a:schemeClr>
                </a:solidFill>
              </a:rPr>
              <a:t>Szczęka Ki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3419872" y="391745"/>
            <a:ext cx="1872037" cy="476634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400" b="1" u="sng" dirty="0">
                <a:ln w="11430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Nowość</a:t>
            </a:r>
          </a:p>
        </p:txBody>
      </p:sp>
      <p:pic>
        <p:nvPicPr>
          <p:cNvPr id="28" name="Picture 6" descr="C:\Users\m.sikora\Desktop\kisan_logo_cla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9288"/>
            <a:ext cx="3096344" cy="419091"/>
          </a:xfrm>
          <a:prstGeom prst="rect">
            <a:avLst/>
          </a:prstGeom>
          <a:noFill/>
        </p:spPr>
      </p:pic>
      <p:pic>
        <p:nvPicPr>
          <p:cNvPr id="19" name="Obraz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01581">
            <a:off x="5165398" y="2563063"/>
            <a:ext cx="4267029" cy="25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0.gstatic.com/images?q=tbn:ANd9GcQwak8fqHdvrjv7WLd5wWKl6EVc9_4dgofuXXoYYI7qEzLmxBc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3" r="50000"/>
          <a:stretch/>
        </p:blipFill>
        <p:spPr bwMode="auto">
          <a:xfrm>
            <a:off x="4572003" y="4365104"/>
            <a:ext cx="2003411" cy="19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8"/>
          <p:cNvGrpSpPr/>
          <p:nvPr/>
        </p:nvGrpSpPr>
        <p:grpSpPr>
          <a:xfrm>
            <a:off x="3" y="6317937"/>
            <a:ext cx="11080685" cy="338554"/>
            <a:chOff x="5693076" y="6339423"/>
            <a:chExt cx="4181825" cy="33855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3076" y="6381328"/>
              <a:ext cx="3450925" cy="2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pole tekstowe 13"/>
            <p:cNvSpPr txBox="1"/>
            <p:nvPr/>
          </p:nvSpPr>
          <p:spPr>
            <a:xfrm>
              <a:off x="8532739" y="6339423"/>
              <a:ext cx="1342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err="1" smtClean="0">
                  <a:solidFill>
                    <a:schemeClr val="bg1"/>
                  </a:solidFill>
                </a:rPr>
                <a:t>www.kisan.pl</a:t>
              </a:r>
              <a:endParaRPr lang="pl-PL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Łącznik prosty 15"/>
          <p:cNvCxnSpPr/>
          <p:nvPr/>
        </p:nvCxnSpPr>
        <p:spPr>
          <a:xfrm>
            <a:off x="467544" y="90872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611560" y="844226"/>
            <a:ext cx="8398946" cy="856582"/>
          </a:xfrm>
        </p:spPr>
        <p:txBody>
          <a:bodyPr>
            <a:normAutofit/>
          </a:bodyPr>
          <a:lstStyle/>
          <a:p>
            <a:pPr algn="l"/>
            <a:r>
              <a:rPr lang="pl-PL" sz="3200" i="1" dirty="0"/>
              <a:t>Przyłącze grzejnikowe podwójne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23528" y="2276872"/>
            <a:ext cx="5328592" cy="3870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Calibri" pitchFamily="32" charset="0"/>
              </a:rPr>
              <a:t>Zalety </a:t>
            </a:r>
            <a:endParaRPr lang="pl-PL" altLang="pl-PL" sz="2000" b="1" dirty="0" smtClean="0">
              <a:solidFill>
                <a:srgbClr val="0066FF"/>
              </a:solidFill>
              <a:latin typeface="Calibri" pitchFamily="32" charset="0"/>
            </a:endParaRP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Kolana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mosiężne WL połączone z rurką miedzianą niklowaną o długości 15 lub 30 cm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Rozstaw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króćców przyłączeniowych: 50 mm - typowy dla grzejników z dolnym podłączeniem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Tuleje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mosiężne profilowane - WL (kontrolowany przeciek)</a:t>
            </a:r>
          </a:p>
          <a:p>
            <a:pPr>
              <a:buFont typeface="Arial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Przyłącze </a:t>
            </a:r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umożliwia wykonanie próby ciśnieniowej bez dodatkowego zaślepiania i konieczności zawieszania </a:t>
            </a:r>
            <a:r>
              <a:rPr lang="pl-PL" altLang="pl-PL" sz="2000" dirty="0" smtClean="0">
                <a:solidFill>
                  <a:srgbClr val="000000"/>
                </a:solidFill>
                <a:latin typeface="Calibri" pitchFamily="32" charset="0"/>
              </a:rPr>
              <a:t>grzejników</a:t>
            </a:r>
            <a:endParaRPr lang="pl-PL" sz="2000" dirty="0"/>
          </a:p>
          <a:p>
            <a:pPr marL="0" indent="0">
              <a:buNone/>
            </a:pPr>
            <a:endParaRPr lang="pl-PL" sz="500" dirty="0"/>
          </a:p>
          <a:p>
            <a:endParaRPr lang="pl-PL" sz="1400" dirty="0"/>
          </a:p>
        </p:txBody>
      </p:sp>
      <p:sp>
        <p:nvSpPr>
          <p:cNvPr id="25" name="pole tekstowe 15"/>
          <p:cNvSpPr txBox="1">
            <a:spLocks noChangeArrowheads="1"/>
          </p:cNvSpPr>
          <p:nvPr/>
        </p:nvSpPr>
        <p:spPr bwMode="auto">
          <a:xfrm>
            <a:off x="1331640" y="5112544"/>
            <a:ext cx="7032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900" dirty="0">
                <a:solidFill>
                  <a:schemeClr val="bg1">
                    <a:lumMod val="95000"/>
                  </a:schemeClr>
                </a:solidFill>
              </a:rPr>
              <a:t>Szczęka Ki</a:t>
            </a:r>
          </a:p>
        </p:txBody>
      </p:sp>
      <p:sp>
        <p:nvSpPr>
          <p:cNvPr id="26" name="pole tekstowe 15"/>
          <p:cNvSpPr txBox="1">
            <a:spLocks noChangeArrowheads="1"/>
          </p:cNvSpPr>
          <p:nvPr/>
        </p:nvSpPr>
        <p:spPr bwMode="auto">
          <a:xfrm>
            <a:off x="3578398" y="5090749"/>
            <a:ext cx="7032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900" dirty="0">
                <a:solidFill>
                  <a:schemeClr val="bg1">
                    <a:lumMod val="95000"/>
                  </a:schemeClr>
                </a:solidFill>
              </a:rPr>
              <a:t>Szczęka </a:t>
            </a:r>
            <a:r>
              <a:rPr lang="pl-PL" altLang="pl-PL" sz="9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endParaRPr lang="pl-PL" altLang="pl-PL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2771970" y="391745"/>
            <a:ext cx="1872037" cy="476634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400" b="1" u="sng" dirty="0">
                <a:ln w="11430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Nowość</a:t>
            </a:r>
          </a:p>
        </p:txBody>
      </p:sp>
      <p:pic>
        <p:nvPicPr>
          <p:cNvPr id="28" name="Picture 6" descr="C:\Users\m.sikora\Desktop\kisan_logo_cla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9288"/>
            <a:ext cx="3096344" cy="419091"/>
          </a:xfrm>
          <a:prstGeom prst="rect">
            <a:avLst/>
          </a:prstGeom>
          <a:noFill/>
        </p:spPr>
      </p:pic>
      <p:pic>
        <p:nvPicPr>
          <p:cNvPr id="15" name="Obraz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585198" y="3095768"/>
            <a:ext cx="4115053" cy="2314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67544" y="155679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Przyłącze grzejnikowe służy do podłączania grzejników do instalacji wychodzącej </a:t>
            </a:r>
            <a:endParaRPr lang="pl-PL" dirty="0" smtClean="0"/>
          </a:p>
          <a:p>
            <a:r>
              <a:rPr lang="pl-PL" dirty="0" smtClean="0"/>
              <a:t>ze </a:t>
            </a:r>
            <a:r>
              <a:rPr lang="pl-PL" dirty="0"/>
              <a:t>ściany lub podłogi, podłączenia grzejników dekoracyjnych (łazienkowych)</a:t>
            </a:r>
          </a:p>
        </p:txBody>
      </p:sp>
      <p:pic>
        <p:nvPicPr>
          <p:cNvPr id="17" name="Obraz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8" b="9435"/>
          <a:stretch/>
        </p:blipFill>
        <p:spPr bwMode="auto">
          <a:xfrm rot="5400000">
            <a:off x="5582060" y="3067012"/>
            <a:ext cx="1838667" cy="1122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3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3271"/>
            <a:chOff x="0" y="449288"/>
            <a:chExt cx="9144000" cy="6193271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4005"/>
              <a:ext cx="9144000" cy="338554"/>
              <a:chOff x="0" y="6325491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85863" y="6325491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899592" y="1196752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1054695" y="1088740"/>
            <a:ext cx="5184576" cy="936104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i="1" dirty="0"/>
              <a:t>Złączki </a:t>
            </a:r>
            <a:r>
              <a:rPr lang="pl-PL" sz="3600" i="1" dirty="0" smtClean="0"/>
              <a:t>WR nowa generacja</a:t>
            </a:r>
            <a:endParaRPr lang="pl-PL" sz="3200" i="1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23528" y="2060848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Calibri" pitchFamily="32" charset="0"/>
              </a:rPr>
              <a:t>Złączki zaprasowywane </a:t>
            </a:r>
            <a:r>
              <a:rPr lang="pl-PL" altLang="pl-PL" sz="2000" b="1" dirty="0" smtClean="0">
                <a:solidFill>
                  <a:srgbClr val="0066FF"/>
                </a:solidFill>
                <a:latin typeface="Calibri" pitchFamily="32" charset="0"/>
              </a:rPr>
              <a:t>WR nowej generacji</a:t>
            </a:r>
          </a:p>
          <a:p>
            <a:pPr marL="457200" indent="-457200">
              <a:defRPr/>
            </a:pPr>
            <a:r>
              <a:rPr lang="pl-PL" sz="2000" dirty="0">
                <a:latin typeface="Calibri" panose="020F0502020204030204" pitchFamily="34" charset="0"/>
              </a:rPr>
              <a:t>dostępne dla średnic 40x4, 50x4,5, 63x6 i 75x7,5</a:t>
            </a:r>
          </a:p>
          <a:p>
            <a:pPr marL="457200" indent="-457200">
              <a:defRPr/>
            </a:pPr>
            <a:r>
              <a:rPr lang="pl-PL" sz="2000" dirty="0">
                <a:latin typeface="Calibri" panose="020F0502020204030204" pitchFamily="34" charset="0"/>
              </a:rPr>
              <a:t>k</a:t>
            </a:r>
            <a:r>
              <a:rPr lang="pl-PL" sz="2000" dirty="0" smtClean="0">
                <a:latin typeface="Calibri" panose="020F0502020204030204" pitchFamily="34" charset="0"/>
              </a:rPr>
              <a:t>orpus </a:t>
            </a:r>
            <a:r>
              <a:rPr lang="pl-PL" sz="2000" dirty="0">
                <a:latin typeface="Calibri" panose="020F0502020204030204" pitchFamily="34" charset="0"/>
              </a:rPr>
              <a:t>wykonany z mosiądzu</a:t>
            </a:r>
          </a:p>
          <a:p>
            <a:pPr marL="457200" indent="-457200">
              <a:defRPr/>
            </a:pPr>
            <a:r>
              <a:rPr lang="pl-PL" sz="2000" dirty="0">
                <a:latin typeface="Calibri" panose="020F0502020204030204" pitchFamily="34" charset="0"/>
              </a:rPr>
              <a:t>tuleje zaciskowe wykonane ze stali </a:t>
            </a:r>
            <a:r>
              <a:rPr lang="pl-PL" sz="2000" dirty="0" smtClean="0">
                <a:latin typeface="Calibri" panose="020F0502020204030204" pitchFamily="34" charset="0"/>
              </a:rPr>
              <a:t>nierdzewnej</a:t>
            </a:r>
          </a:p>
          <a:p>
            <a:pPr marL="457200" indent="-457200">
              <a:defRPr/>
            </a:pPr>
            <a:r>
              <a:rPr lang="pl-PL" sz="2000" dirty="0">
                <a:latin typeface="Calibri" panose="020F0502020204030204" pitchFamily="34" charset="0"/>
              </a:rPr>
              <a:t>b</a:t>
            </a:r>
            <a:r>
              <a:rPr lang="pl-PL" sz="2000" dirty="0" smtClean="0">
                <a:latin typeface="Calibri" panose="020F0502020204030204" pitchFamily="34" charset="0"/>
              </a:rPr>
              <a:t>iałe pierścienie ustalające</a:t>
            </a:r>
            <a:endParaRPr lang="pl-PL" sz="2000" dirty="0"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pl-PL" sz="2000" dirty="0">
                <a:latin typeface="Calibri" panose="020F0502020204030204" pitchFamily="34" charset="0"/>
              </a:rPr>
              <a:t>zaprasowywane </a:t>
            </a:r>
            <a:r>
              <a:rPr lang="pl-PL" sz="2000" dirty="0" smtClean="0">
                <a:latin typeface="Calibri" panose="020F0502020204030204" pitchFamily="34" charset="0"/>
              </a:rPr>
              <a:t>szczęką </a:t>
            </a:r>
            <a:r>
              <a:rPr lang="pl-PL" sz="2000" dirty="0">
                <a:latin typeface="Calibri" panose="020F0502020204030204" pitchFamily="34" charset="0"/>
              </a:rPr>
              <a:t>U</a:t>
            </a:r>
            <a:r>
              <a:rPr lang="pl-PL" sz="2000" dirty="0" smtClean="0">
                <a:latin typeface="Calibri" panose="020F0502020204030204" pitchFamily="34" charset="0"/>
              </a:rPr>
              <a:t> lub TH</a:t>
            </a:r>
            <a:endParaRPr lang="pl-PL" sz="2000" dirty="0"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funkcja kontrolowanego </a:t>
            </a: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	przecieku</a:t>
            </a:r>
            <a:endParaRPr lang="pl-P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500" dirty="0"/>
          </a:p>
          <a:p>
            <a:endParaRPr lang="pl-PL"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59" y="3627595"/>
            <a:ext cx="4572000" cy="264347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92700" y="1125317"/>
            <a:ext cx="2386325" cy="24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3271"/>
            <a:chOff x="0" y="449288"/>
            <a:chExt cx="9144000" cy="6193271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4005"/>
              <a:ext cx="9144000" cy="338554"/>
              <a:chOff x="0" y="6325491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85863" y="6325491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Złączki </a:t>
            </a:r>
            <a:r>
              <a:rPr lang="pl-PL" sz="4000" i="1" dirty="0" smtClean="0"/>
              <a:t>-średnice</a:t>
            </a:r>
            <a:endParaRPr lang="pl-PL" sz="4000" i="1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23528" y="2060848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800" b="1" dirty="0" smtClean="0">
                <a:solidFill>
                  <a:srgbClr val="0066FF"/>
                </a:solidFill>
                <a:latin typeface="Calibri" pitchFamily="32" charset="0"/>
              </a:rPr>
              <a:t>Zakres średnic złączek</a:t>
            </a:r>
            <a:endParaRPr lang="pl-PL" sz="2000" dirty="0"/>
          </a:p>
          <a:p>
            <a:pPr marL="0" indent="0">
              <a:buNone/>
            </a:pPr>
            <a:endParaRPr lang="pl-PL" sz="500" dirty="0"/>
          </a:p>
          <a:p>
            <a:endParaRPr lang="pl-PL" sz="14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4990" y="2564903"/>
            <a:ext cx="4679950" cy="3419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Złączki zaciskowe</a:t>
            </a:r>
            <a:r>
              <a:rPr lang="pl-PL" altLang="pl-PL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</a:t>
            </a:r>
            <a:r>
              <a:rPr lang="pl-PL" altLang="pl-PL" sz="2800" dirty="0" smtClean="0">
                <a:latin typeface="Calibri" pitchFamily="32" charset="0"/>
              </a:rPr>
              <a:t> </a:t>
            </a:r>
          </a:p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dirty="0" smtClean="0">
                <a:latin typeface="Calibri" pitchFamily="32" charset="0"/>
              </a:rPr>
              <a:t>14x2,0 mm</a:t>
            </a:r>
          </a:p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dirty="0" smtClean="0">
                <a:latin typeface="Calibri" pitchFamily="32" charset="0"/>
              </a:rPr>
              <a:t>16x2,0 mm</a:t>
            </a:r>
          </a:p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dirty="0" smtClean="0">
                <a:latin typeface="Calibri" pitchFamily="32" charset="0"/>
              </a:rPr>
              <a:t>20x2,25 mm</a:t>
            </a:r>
          </a:p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dirty="0" smtClean="0">
                <a:latin typeface="Calibri" pitchFamily="32" charset="0"/>
              </a:rPr>
              <a:t>25x2,5 mm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248075" y="1976646"/>
            <a:ext cx="4679950" cy="494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Złączki zaprasowywane</a:t>
            </a:r>
          </a:p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dirty="0" smtClean="0">
                <a:latin typeface="Calibri" pitchFamily="32" charset="0"/>
              </a:rPr>
              <a:t>16x2,0 mm</a:t>
            </a:r>
          </a:p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dirty="0" smtClean="0">
                <a:latin typeface="Calibri" pitchFamily="32" charset="0"/>
              </a:rPr>
              <a:t>20x2,25 mm</a:t>
            </a:r>
          </a:p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dirty="0" smtClean="0">
                <a:latin typeface="Calibri" pitchFamily="32" charset="0"/>
              </a:rPr>
              <a:t>25x2,5 mm</a:t>
            </a:r>
          </a:p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dirty="0" smtClean="0">
                <a:latin typeface="Calibri" pitchFamily="32" charset="0"/>
              </a:rPr>
              <a:t>32x3,0 mm</a:t>
            </a:r>
          </a:p>
          <a:p>
            <a:pPr algn="ctr">
              <a:lnSpc>
                <a:spcPct val="102000"/>
              </a:lnSpc>
              <a:buClrTx/>
              <a:buFontTx/>
              <a:buNone/>
              <a:defRPr/>
            </a:pPr>
            <a:r>
              <a:rPr lang="pl-PL" altLang="pl-PL" sz="2800" dirty="0" smtClean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40x4,0 mm</a:t>
            </a:r>
          </a:p>
          <a:p>
            <a:pPr algn="ctr">
              <a:lnSpc>
                <a:spcPct val="102000"/>
              </a:lnSpc>
              <a:buClrTx/>
              <a:defRPr/>
            </a:pPr>
            <a:r>
              <a:rPr lang="pl-PL" altLang="pl-PL" sz="2800" dirty="0" smtClean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50x4,5 mm</a:t>
            </a:r>
          </a:p>
          <a:p>
            <a:pPr algn="ctr">
              <a:lnSpc>
                <a:spcPct val="102000"/>
              </a:lnSpc>
              <a:buClrTx/>
              <a:defRPr/>
            </a:pPr>
            <a:r>
              <a:rPr lang="pl-PL" altLang="pl-PL" sz="2800" dirty="0" smtClean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63x6,0 mm</a:t>
            </a:r>
          </a:p>
          <a:p>
            <a:pPr algn="ctr">
              <a:lnSpc>
                <a:spcPct val="102000"/>
              </a:lnSpc>
              <a:buClrTx/>
              <a:defRPr/>
            </a:pPr>
            <a:r>
              <a:rPr lang="pl-PL" altLang="pl-PL" sz="2800" dirty="0" smtClean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75x7,5 mm</a:t>
            </a:r>
            <a:endParaRPr lang="pl-PL" altLang="pl-PL" sz="2800" dirty="0">
              <a:solidFill>
                <a:schemeClr val="accent2">
                  <a:lumMod val="50000"/>
                </a:schemeClr>
              </a:solidFill>
              <a:latin typeface="Calibri" pitchFamily="32" charset="0"/>
            </a:endParaRPr>
          </a:p>
        </p:txBody>
      </p:sp>
      <p:sp>
        <p:nvSpPr>
          <p:cNvPr id="22" name="Nawias klamrowy zamykający 1"/>
          <p:cNvSpPr>
            <a:spLocks/>
          </p:cNvSpPr>
          <p:nvPr/>
        </p:nvSpPr>
        <p:spPr bwMode="auto">
          <a:xfrm>
            <a:off x="7740352" y="4725144"/>
            <a:ext cx="107950" cy="1634698"/>
          </a:xfrm>
          <a:prstGeom prst="rightBrace">
            <a:avLst>
              <a:gd name="adj1" fmla="val 8339"/>
              <a:gd name="adj2" fmla="val 50000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pl-PL" alt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23" name="pole tekstowe 2"/>
          <p:cNvSpPr txBox="1">
            <a:spLocks noChangeArrowheads="1"/>
          </p:cNvSpPr>
          <p:nvPr/>
        </p:nvSpPr>
        <p:spPr bwMode="auto">
          <a:xfrm>
            <a:off x="7991475" y="5239280"/>
            <a:ext cx="11525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3200" b="1" dirty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WR</a:t>
            </a:r>
          </a:p>
        </p:txBody>
      </p:sp>
    </p:spTree>
    <p:extLst>
      <p:ext uri="{BB962C8B-B14F-4D97-AF65-F5344CB8AC3E}">
        <p14:creationId xmlns:p14="http://schemas.microsoft.com/office/powerpoint/2010/main" val="14822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3271"/>
            <a:chOff x="0" y="449288"/>
            <a:chExt cx="9144000" cy="6193271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4005"/>
              <a:ext cx="9144000" cy="338554"/>
              <a:chOff x="0" y="6325491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85863" y="6325491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251520" y="148299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251520" y="40287"/>
            <a:ext cx="5256584" cy="936104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Rozdzielacze </a:t>
            </a:r>
            <a:r>
              <a:rPr lang="pl-PL" sz="2400" i="1" dirty="0" err="1" smtClean="0"/>
              <a:t>ogrzewań</a:t>
            </a:r>
            <a:r>
              <a:rPr lang="pl-PL" sz="2400" i="1" dirty="0" smtClean="0"/>
              <a:t> grzejnikowych</a:t>
            </a:r>
            <a:endParaRPr lang="pl-PL" sz="2400" i="1" dirty="0"/>
          </a:p>
        </p:txBody>
      </p:sp>
      <p:pic>
        <p:nvPicPr>
          <p:cNvPr id="2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54" y="1124743"/>
            <a:ext cx="1622878" cy="158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1622878" cy="157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69722"/>
            <a:ext cx="1872208" cy="16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1"/>
          <p:cNvSpPr txBox="1">
            <a:spLocks noChangeArrowheads="1"/>
          </p:cNvSpPr>
          <p:nvPr/>
        </p:nvSpPr>
        <p:spPr bwMode="auto">
          <a:xfrm>
            <a:off x="6634088" y="1124744"/>
            <a:ext cx="22939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dirty="0">
                <a:solidFill>
                  <a:schemeClr val="tx1"/>
                </a:solidFill>
              </a:rPr>
              <a:t>Rozdzielacze posiadają atest PZH dopuszczający je w instalacjach do przesyłania wody przeznaczonej do spożycia przez ludzi..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60363" y="783096"/>
            <a:ext cx="4751387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pl-PL" altLang="pl-PL" sz="2800" b="1" dirty="0">
                <a:solidFill>
                  <a:srgbClr val="000000"/>
                </a:solidFill>
                <a:latin typeface="Calibri" pitchFamily="32" charset="0"/>
              </a:rPr>
              <a:t>KR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Wyjścia 1/2” GW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Max ciśnienie 10 bar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Max temp. 90⁰C</a:t>
            </a:r>
          </a:p>
          <a:p>
            <a:pPr eaLnBrk="1"/>
            <a:endParaRPr lang="pl-PL" altLang="pl-PL" sz="1600" dirty="0">
              <a:solidFill>
                <a:srgbClr val="000000"/>
              </a:solidFill>
              <a:latin typeface="Calibri" pitchFamily="32" charset="0"/>
            </a:endParaRPr>
          </a:p>
          <a:p>
            <a:pPr eaLnBrk="1"/>
            <a:r>
              <a:rPr lang="pl-PL" altLang="pl-PL" sz="2800" b="1" dirty="0">
                <a:solidFill>
                  <a:srgbClr val="000000"/>
                </a:solidFill>
                <a:latin typeface="Calibri" pitchFamily="32" charset="0"/>
              </a:rPr>
              <a:t>KRNN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Wyjścia G3/4” GZ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Max ciśnienie 10 bar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Max temp. 90⁰C</a:t>
            </a:r>
          </a:p>
          <a:p>
            <a:pPr eaLnBrk="1"/>
            <a:endParaRPr lang="pl-PL" altLang="pl-PL" sz="1600" dirty="0">
              <a:solidFill>
                <a:srgbClr val="000000"/>
              </a:solidFill>
              <a:latin typeface="Calibri" pitchFamily="32" charset="0"/>
            </a:endParaRPr>
          </a:p>
          <a:p>
            <a:pPr eaLnBrk="1"/>
            <a:r>
              <a:rPr lang="pl-PL" altLang="pl-PL" sz="2800" b="1" dirty="0">
                <a:solidFill>
                  <a:srgbClr val="000000"/>
                </a:solidFill>
                <a:latin typeface="Calibri" pitchFamily="32" charset="0"/>
              </a:rPr>
              <a:t>KRZZ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Zawory regulacyjno-</a:t>
            </a:r>
            <a:r>
              <a:rPr lang="pl-PL" altLang="pl-PL" sz="2000" dirty="0" err="1">
                <a:solidFill>
                  <a:srgbClr val="000000"/>
                </a:solidFill>
                <a:latin typeface="Calibri" pitchFamily="32" charset="0"/>
              </a:rPr>
              <a:t>odcinajace</a:t>
            </a:r>
            <a:endParaRPr lang="pl-PL" altLang="pl-PL" sz="2000" dirty="0">
              <a:solidFill>
                <a:srgbClr val="000000"/>
              </a:solidFill>
              <a:latin typeface="Calibri" pitchFamily="32" charset="0"/>
            </a:endParaRP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Odpowietrzniki i zawory spustowe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Wyjścia G3/4” GZ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Max ciśnienie 10 bar</a:t>
            </a:r>
          </a:p>
          <a:p>
            <a:pPr eaLnBrk="1"/>
            <a:r>
              <a:rPr lang="pl-PL" altLang="pl-PL" sz="2000" dirty="0">
                <a:solidFill>
                  <a:srgbClr val="000000"/>
                </a:solidFill>
                <a:latin typeface="Calibri" pitchFamily="32" charset="0"/>
              </a:rPr>
              <a:t>Max temp. 90⁰C</a:t>
            </a:r>
          </a:p>
        </p:txBody>
      </p:sp>
    </p:spTree>
    <p:extLst>
      <p:ext uri="{BB962C8B-B14F-4D97-AF65-F5344CB8AC3E}">
        <p14:creationId xmlns:p14="http://schemas.microsoft.com/office/powerpoint/2010/main" val="13219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Elementy </a:t>
            </a:r>
            <a:r>
              <a:rPr lang="pl-PL" sz="4000" i="1" dirty="0" smtClean="0"/>
              <a:t>systemu</a:t>
            </a:r>
            <a:endParaRPr lang="pl-PL" sz="4000" i="1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683568" y="2348880"/>
            <a:ext cx="7632848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/>
              <a:t>Rury: 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rury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wielowarstwowe</a:t>
            </a:r>
          </a:p>
          <a:p>
            <a:endParaRPr lang="pl-PL" sz="900" b="1" dirty="0"/>
          </a:p>
          <a:p>
            <a:pPr marL="0" indent="0">
              <a:buNone/>
            </a:pPr>
            <a:r>
              <a:rPr lang="pl-PL" sz="2400" b="1" dirty="0"/>
              <a:t>Złączki: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złączki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zaciskowe (skręcane) - mosiężne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złączki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zaprasowywane – mosiężne i z tworzywa sztucznego PPSU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złączki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gwintowane - mosiężne</a:t>
            </a:r>
          </a:p>
          <a:p>
            <a:endParaRPr lang="pl-PL" sz="800" b="1" dirty="0"/>
          </a:p>
          <a:p>
            <a:pPr marL="0" indent="0">
              <a:buNone/>
            </a:pPr>
            <a:r>
              <a:rPr lang="pl-PL" sz="2400" b="1" dirty="0"/>
              <a:t>Rozdzielacze i układy mieszające: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rozdzielacze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mosiężne do </a:t>
            </a:r>
            <a:r>
              <a:rPr lang="pl-PL" sz="2000" b="1" dirty="0" err="1">
                <a:solidFill>
                  <a:schemeClr val="accent2">
                    <a:lumMod val="50000"/>
                  </a:schemeClr>
                </a:solidFill>
              </a:rPr>
              <a:t>ogrzewań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 grzejnikowych 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rozdzielacze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pl-PL" sz="2000" b="1" dirty="0" err="1">
                <a:solidFill>
                  <a:schemeClr val="accent2">
                    <a:lumMod val="50000"/>
                  </a:schemeClr>
                </a:solidFill>
              </a:rPr>
              <a:t>ogrzewań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 płaszczyznowych i grzejnikowych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układy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mieszające 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5905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11769" y="364005"/>
            <a:ext cx="9144000" cy="6493234"/>
            <a:chOff x="0" y="149325"/>
            <a:chExt cx="9144000" cy="6493234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4005"/>
              <a:ext cx="9144000" cy="338554"/>
              <a:chOff x="0" y="6325491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85863" y="6325491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149325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251520" y="148299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251520" y="40287"/>
            <a:ext cx="5256584" cy="936104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Rozdzielacze </a:t>
            </a:r>
            <a:r>
              <a:rPr lang="pl-PL" sz="2400" i="1" dirty="0" err="1" smtClean="0"/>
              <a:t>ogrzewań</a:t>
            </a:r>
            <a:r>
              <a:rPr lang="pl-PL" sz="2400" i="1" dirty="0"/>
              <a:t> płaszczyznowych i grzejnikowych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60363" y="783096"/>
            <a:ext cx="4751387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pl-PL" altLang="pl-PL" sz="2000" b="1" dirty="0">
                <a:solidFill>
                  <a:schemeClr val="tx1"/>
                </a:solidFill>
                <a:latin typeface="Calibri" pitchFamily="32" charset="0"/>
              </a:rPr>
              <a:t>KRPN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Przepływomierze (Rotametry)</a:t>
            </a:r>
          </a:p>
          <a:p>
            <a:r>
              <a:rPr lang="pl-PL" altLang="pl-PL" dirty="0">
                <a:solidFill>
                  <a:srgbClr val="000000"/>
                </a:solidFill>
                <a:latin typeface="Calibri" pitchFamily="32" charset="0"/>
              </a:rPr>
              <a:t>Odpowietrzniki i zawory spustowe</a:t>
            </a:r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Wyjścia G3/4” GZ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Max ciśnienie 6 bar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Max temp. 70⁰C</a:t>
            </a:r>
          </a:p>
          <a:p>
            <a:endParaRPr lang="pl-PL" altLang="pl-PL" sz="700" dirty="0">
              <a:solidFill>
                <a:schemeClr val="tx1"/>
              </a:solidFill>
              <a:latin typeface="Calibri" pitchFamily="32" charset="0"/>
            </a:endParaRPr>
          </a:p>
          <a:p>
            <a:r>
              <a:rPr lang="pl-PL" altLang="pl-PL" sz="2000" b="1" dirty="0">
                <a:solidFill>
                  <a:schemeClr val="tx1"/>
                </a:solidFill>
                <a:latin typeface="Calibri" pitchFamily="32" charset="0"/>
              </a:rPr>
              <a:t>KRPT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Przepływomierze (Rotametry)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Wkładki zaworowe z gwintem M30x1,5</a:t>
            </a:r>
          </a:p>
          <a:p>
            <a:r>
              <a:rPr lang="pl-PL" altLang="pl-PL" dirty="0">
                <a:solidFill>
                  <a:srgbClr val="000000"/>
                </a:solidFill>
                <a:latin typeface="Calibri" pitchFamily="32" charset="0"/>
              </a:rPr>
              <a:t>Odpowietrzniki i zawory spustowe</a:t>
            </a:r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Wyjścia G3/4” GZ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Max ciśnienie 6 bar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Max temp. 70⁰C</a:t>
            </a:r>
          </a:p>
          <a:p>
            <a:endParaRPr lang="pl-PL" altLang="pl-PL" sz="700" dirty="0">
              <a:solidFill>
                <a:schemeClr val="tx1"/>
              </a:solidFill>
              <a:latin typeface="Calibri" pitchFamily="32" charset="0"/>
            </a:endParaRPr>
          </a:p>
          <a:p>
            <a:r>
              <a:rPr lang="pl-PL" altLang="pl-PL" sz="2000" b="1" dirty="0">
                <a:solidFill>
                  <a:schemeClr val="tx1"/>
                </a:solidFill>
                <a:latin typeface="Calibri" pitchFamily="32" charset="0"/>
              </a:rPr>
              <a:t>KRZT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Zawory regulacyjno-</a:t>
            </a:r>
            <a:r>
              <a:rPr lang="pl-PL" altLang="pl-PL" dirty="0" err="1">
                <a:solidFill>
                  <a:schemeClr val="tx1"/>
                </a:solidFill>
                <a:latin typeface="Calibri" pitchFamily="32" charset="0"/>
              </a:rPr>
              <a:t>odcinajace</a:t>
            </a:r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 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Wkładki zaworowe z gwintem M30x1,5</a:t>
            </a:r>
          </a:p>
          <a:p>
            <a:r>
              <a:rPr lang="pl-PL" altLang="pl-PL" dirty="0">
                <a:solidFill>
                  <a:srgbClr val="000000"/>
                </a:solidFill>
                <a:latin typeface="Calibri" pitchFamily="32" charset="0"/>
              </a:rPr>
              <a:t>Odpowietrzniki i zawory spustowe</a:t>
            </a:r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Wyjścia G3/4” GZ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Max ciśnienie 10 bar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Max temp. 90⁰C</a:t>
            </a:r>
          </a:p>
        </p:txBody>
      </p:sp>
      <p:pic>
        <p:nvPicPr>
          <p:cNvPr id="18" name="Obraz 12" descr="KRPT_Rozdzielacz_1_do_ogrzewan_plaszczyznowych_i_grzejnikowych_z_wyjsciem_do_zlaczekG075_o_standardzie_Eurokon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06" y="2823176"/>
            <a:ext cx="1865188" cy="177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3" descr="KRZT_Rozdzielacz_1_do_ogrzewan_plaszczyznowych_i_grzejnikowych_z_wyjsciem_do_zlaczekG075_o_standardzie_Eurokonu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06" y="4868086"/>
            <a:ext cx="1889001" cy="162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98325"/>
            <a:ext cx="2082676" cy="1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11769" y="364005"/>
            <a:ext cx="9144000" cy="6493234"/>
            <a:chOff x="0" y="149325"/>
            <a:chExt cx="9144000" cy="6493234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4005"/>
              <a:ext cx="9144000" cy="338554"/>
              <a:chOff x="0" y="6325491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85863" y="6325491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149325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251520" y="148299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251520" y="40287"/>
            <a:ext cx="5256584" cy="936104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Rozdzielacze </a:t>
            </a:r>
            <a:r>
              <a:rPr lang="pl-PL" sz="2400" i="1" dirty="0" err="1" smtClean="0"/>
              <a:t>ogrzewań</a:t>
            </a:r>
            <a:r>
              <a:rPr lang="pl-PL" sz="2400" i="1" dirty="0"/>
              <a:t> płaszczyznowych i </a:t>
            </a:r>
            <a:r>
              <a:rPr lang="pl-PL" sz="2400" i="1" dirty="0" smtClean="0"/>
              <a:t>grzejnikowych ze stali nierdzewnej</a:t>
            </a:r>
            <a:endParaRPr lang="pl-PL" sz="2400" i="1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44423" y="1289185"/>
            <a:ext cx="4643685" cy="24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pl-PL" altLang="pl-PL" sz="2000" b="1" dirty="0" smtClean="0">
                <a:solidFill>
                  <a:schemeClr val="tx1"/>
                </a:solidFill>
                <a:latin typeface="Calibri" pitchFamily="32" charset="0"/>
              </a:rPr>
              <a:t>KRPIT</a:t>
            </a:r>
            <a:endParaRPr lang="pl-PL" altLang="pl-PL" sz="2000" b="1" dirty="0">
              <a:solidFill>
                <a:schemeClr val="tx1"/>
              </a:solidFill>
              <a:latin typeface="Calibri" pitchFamily="32" charset="0"/>
            </a:endParaRP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Przepływomierze (Rotametry)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Wkładki zaworowe z gwintem M30x1,5</a:t>
            </a:r>
          </a:p>
          <a:p>
            <a:r>
              <a:rPr lang="pl-PL" altLang="pl-PL" dirty="0">
                <a:solidFill>
                  <a:srgbClr val="000000"/>
                </a:solidFill>
                <a:latin typeface="Calibri" pitchFamily="32" charset="0"/>
              </a:rPr>
              <a:t>Odpowietrzniki i zawory spustowe</a:t>
            </a:r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Wyjścia G3/4” GZ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Max ciśnienie 6 bar</a:t>
            </a:r>
          </a:p>
          <a:p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Max temp. 70⁰C</a:t>
            </a:r>
          </a:p>
          <a:p>
            <a:endParaRPr lang="pl-PL" altLang="pl-PL" sz="700" dirty="0">
              <a:solidFill>
                <a:schemeClr val="tx1"/>
              </a:solidFill>
              <a:latin typeface="Calibri" pitchFamily="32" charset="0"/>
            </a:endParaRPr>
          </a:p>
        </p:txBody>
      </p:sp>
      <p:pic>
        <p:nvPicPr>
          <p:cNvPr id="18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702" y="1319203"/>
            <a:ext cx="3914349" cy="274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11769" y="364005"/>
            <a:ext cx="9144000" cy="6493234"/>
            <a:chOff x="0" y="149325"/>
            <a:chExt cx="9144000" cy="6493234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4005"/>
              <a:ext cx="9144000" cy="338554"/>
              <a:chOff x="0" y="6325491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85863" y="6325491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149325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251520" y="148299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251520" y="40287"/>
            <a:ext cx="5256584" cy="936104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Osprzęt wiodących europejskich producentów</a:t>
            </a:r>
            <a:endParaRPr lang="pl-PL" sz="2400" i="1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38131" y="773928"/>
            <a:ext cx="4751387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pl-PL" altLang="pl-PL" dirty="0" smtClean="0">
                <a:solidFill>
                  <a:schemeClr val="tx1"/>
                </a:solidFill>
                <a:latin typeface="Calibri" pitchFamily="32" charset="0"/>
              </a:rPr>
              <a:t>Przepływomierze </a:t>
            </a:r>
            <a:r>
              <a:rPr lang="pl-PL" altLang="pl-PL" dirty="0">
                <a:solidFill>
                  <a:schemeClr val="tx1"/>
                </a:solidFill>
                <a:latin typeface="Calibri" pitchFamily="32" charset="0"/>
              </a:rPr>
              <a:t>(Rotametry</a:t>
            </a:r>
            <a:r>
              <a:rPr lang="pl-PL" altLang="pl-PL" dirty="0" smtClean="0">
                <a:solidFill>
                  <a:schemeClr val="tx1"/>
                </a:solidFill>
                <a:latin typeface="Calibri" pitchFamily="32" charset="0"/>
              </a:rPr>
              <a:t>)</a:t>
            </a: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r>
              <a:rPr lang="pl-PL" altLang="pl-PL" dirty="0" smtClean="0">
                <a:solidFill>
                  <a:schemeClr val="tx1"/>
                </a:solidFill>
                <a:latin typeface="Calibri" pitchFamily="32" charset="0"/>
              </a:rPr>
              <a:t>Wkładki zaworowe, odpowietrzniki, zawory spustowe, siłowniki elektrotermiczne</a:t>
            </a:r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</p:txBody>
      </p:sp>
      <p:sp>
        <p:nvSpPr>
          <p:cNvPr id="2" name="AutoShape 2" descr="data:image/png;base64,iVBORw0KGgoAAAANSUhEUgAAAREAAAC5CAMAAAA4cvuLAAAA1VBMVEX///8FSYwbl50dHRsAAAAaGhgOlZsZGRfI1OKbztECUJEMDAgSEg/5+fkXFxV/nsA2oabR6uvw8PAAQIhmZmWioqEFBQDe3t4zMzF8fHvl5eVEREODg4MrKymQkI/T09NpaWjAwMB2dnVZWVjIyMesrKsjIyGZmZgqKijDw8I/Pz7Y2NhXV1apqagyMjCJiYgAPIZNTUubsMt+vsE2b6Rtur7i8PFtjrWp1tjJ5OWzw9hVfKrc5e+Ixch9mbwzZJxJqq+hudLS3ekkWJVPdaUANYS33d7atgkOAAARRklEQVR4nO2dC3ubuLaGSRGlu5JoDwPYxjYYDLbjG+POzO7sTs50pmfv/f9/0llrSfhCfEub1I2j7+nTEBl0eZGWli5WLOsHkHzz6xvL+sdv/7x0Rn4Uvfl4c4NEXr//X8ME5L97+9PNWyLy6vVfv186OxeX/+Htzzc3NZFXr1+//5e8dJ4uqk9/II8NEWDy6pd/XTpXl9Pdv29+umkQQSYv1Zzc/fmT5rFLBJn8/gKbjvzw+eebm/1EgMlv/710Br+3Pn2+2VaTCFSTl+WdvPnj55vjRLDbeTnm5O7Ptz/dnCQCTN7/40WYE/nuHo8DRF6GdyI/ff75Ho9DRJDJb1funbz54+Z+BTlC5Nq9k7sDPI4RISZX2nTuPhzicZwIMPnrv9fI5O9fD/I4RQS9k/+5dP4fWfLNr/sM6rlEyMRelTn58vFI/TiLCHknV8NEvvu/E0DOIYJMrmM+yf/7sEF9GBFoOn9dgXfy6d+neZxLBJn88sxN7N3HMyrIA4hg03nO3sndu/+cxeMhRGg+6ZmaWPnh85k8HkaEPLZLF+6r9O6oB/ItRKDpPEtr8u7sGvJgIq8MEUPEEDFEDBFDBGWINGWINGWINGWINGWINGWINGWINGWINGWINGWINGWINGWINGWINGWINGWINGWINGWINGWINGWINGWINGWINGWINGWINGWINGWINGWINGWINGWINGWINGWINGWINGWINGWINGWINGWINGWINGWINGWINGWINGWINGWINGWINGWINPX3f56MyOv3z/KbevLNsZMCvoHI69e/Pduvc34697uLDyACPJ5lk9G6+7DniJ5vIvJcv8e5kX/wFJavIfL61TUc9vTl42MRuZoTfA6c5vRQIld1ypM8ZU5OE8GTwC5djEfV3b5T0B5A5BrPsr13cuADiFyNAWnozeevI3LFp07Kvw+d73T0PLSrPpn07s+Hn5l37afX7j+15uC5is/6RJpz9emPs8/efPXcTy06U/6nm6Y52UfkOk62OlPyQ+OEtH1n+F6hB3JMX/48TuSaTsg7U/LLkbPAr+0UxXP1aTPHtkPkCk/aPFf/XA8Ad/6mwHWexnqm7j6qvyuw/XcnXpwBaUid/Lz+2yTvf3nhPCw9n6SIXNWc0LfI//BW/Y2jZz+p/Hi6e/fFsn6/hknlx5Okf0ZGRkZGRkZGRkZGRkZGRkZGRkZGRkZGRkZGRudJZmVZSkvC/7dPuNTmYzLZ7BtigAgyn7KbPX4+/SFjrB3TddxmzG1ZPoR040dPSacXTpiSUx1OAz/PdwvbwrCOCsN83lqxDZE8fj79QNieLn/c9ZxJDERsb/VEROIhc20lh7WLQ7fZrs07DSKRY0c9FTaFfAKRvutOnpjIlEU21hHOnoiInHNg4XEuPPgp2oeaju3cJwJP8poI5JPqSGQ/LRF/XCUJtM9eUoX+o6eESphtu+5qkA9WiIQPD5iBE0Qwn/Dmxkkyfvx8bhN5ek0925mEmFrcAzg2O5DwCSJPqu9KBFo+lEpdyy73BAv33/hjELkNBoNA2boMLvMWXITBIEhk1mbLATZ5PxuM2GSQWSncMNQRYJg97aQ6swk8MrbisMtZu2rYidbEscVAV/SyvRrOF+papvnUY/3VWD+ARHpWWrWZvVqo+3eItBbDCRPTvFg3mtZitWRsMu2s/Ya4DJacLad5tr7JL4cjNuomqU51CKVotXKHzct9RBZMCJZR4JgJ3kc4HSZYELrCdhnkXQacO7bLeZLhvSpdCHNtx4u8SiUcwCN50WWe43isne0QkVBHbJGrDMlZ7Psq+63c5R7EDFDCmojohCOMRLB53CAix0smMFHu0XsjvBDiOK7HWUdVeMgChNgYMtBNIB2qx9gkUTnAUpQrBom4+4iU0LBrIoCgjfnucNvpT6AYbh8sWc4cKBDnnjeFICLSWjHqOyAhrirNQNjOsi0EF9irRLvtcYBdDe+vesV29fenANoR3MOoFpqIPXEwKTQ2w10issJgVwBDhy8pgQJCXA6JYr7IkUmXkA8MAcvFVwrISOi8uixRRMAHaEPW7Sh5ABEbCAJKaNVjjMANevlSoE+BRGQeAaNurzeFxJRRACJQOmdQBYiEVTtEZg4+CS+XsVU501QoEq8f9FaY436qiTiinVdzKLsDPe02EcyHzafBfAQfcvIT4El3WoVh1QcAVIgggneJIV0gQznzuxj9qsqXCKnURKBEfMRY6yFEoI9Mi14JbxIywKC7k+nU00RShkDg6XQO0Ux9TcQdgXftJ0gr2CFiLYTQ/plgS13lC7Au3vTWx/7HUa8PiXht+DjOsRiLbSK+gA9Zr+XHGeaDjyEIXrRNpiCLGJvi7RDCKKQAB7c/pqSxxUKcKVQuMfRrIv1Fusi3OvHTRNy2ur3A0s/p8pZpItAKHE7WMJ04jlNqIqrqz6BtieEuEet26nHttbp8Sckl64SlM2p3K02Ek7nJRrpOr4lgFeHKxUc/1oPsxVB+d9DCsNtU0kdL1/bmM7zOVIgPeXXVcCVjqt8nIlR/dtrwSSJ1D7nJOPkVRARMjKe9rK5n0+sFIu4yraO+RwTGkb12xDxiIhx4Zf5KR4bl0Z0HEPFWdJkum0TmmDldy3PMX6Gqr2DdXpbWL1uFtPMs1Zashe9H1VgfcGGpyI7wZod+BpFbdSddx1vX8JNMU6cHqiDn9OaQyPQIEcxcMV4xgsIHKn/ucvcO26mrQQwF2SGCpReBLjhWVjbGPtGm0QFbDisFi4wNVEM2WanONoXKBrYG85r3qXMnIl63mbvTfc2oWFNw+prIOCIiMTVETsJuCF2NgVCN9AARqV+JX+JbxBbpQ5fstu8T6e0nggG8Hhe3sAVh2VZc2SdXcKeiRpJHKgTMOFUNJIKeQ53XoSKyNnSttMjWL/J8Iq4mUvENEcHWmsZHiciiDKu1KwojbXDp04NEOmcQmSGRDqY1ntdN0dFda7gVArekCIhv5bVBZDUdMXKnY+jfag/tJBGbaW9vLtatRgzStWbyKBGai5mkNZ8cI88sf4Iegb7DP0nE7261GrKRys75aTJlDK2266hP/VnS1SFQGKwjvDPb5LVBxHMdQSaRDM58Hbsi0uN7iGRk4+myVfc1aFnnUhdG/TzWahIsVe2h4LvAyCU6LtpAgQ84xEp/hIg1BAdjpLEO8VEwHNKPMQJZVNgP82IdYhXVFIFnUFBvXfxYIdsh0gZ/z8VoqZemUKqBlN0YrP99IjH5AfhLPBSb3ldb3tvlPA/TE0QyB5K11TuVFfXsUMQQEo5UwuB38+UJItT7qsERGlbsk7J81dcdAEYGRLJ83tevF6wBEqHet0+eQmmvqrDVIILdljdNyt7SresdGgWCjyXZQ4RcS7ddleMV2azaQ/Nw3geGPILj2Oe4ZW1jzO4gLMuxooo2oIAcO5MqhvEjV13HUSI+jiVYkIKlwAqBiYYwXtGJYlNkPmCAENV/QxncCZQhRF9vGKM/J7yINYm0PBdHHdTKxESFTdBjZv02o2HDPSJW2vaoP2OeN6q9eDQuHpsOGeaXIj9KpMD0HLLFCET06Ub0dJxIhQnyyo8RgWrtaHtej2J8fEcwJs0HmA+GTRsn6wQb5oMRvMeIGrsKWs3R3kbYNneIyAS7IOUm1QPUEOHDK3TFYLSPCFgST5nu+bB2quJuhI4A2fHR7CQRK7Q9ey3RVymDxa0z4wmq/EeJyITVkUBWKKlihMMNGF1CPBHWA6vV3YTwJfkoqc3rvEbEfYcIRsthaAhVfVlsBUEA5+OZ4BFWNLB0PPI288MZ1B/OozzGAS6rS8PpKbZS1i5gXGfTp8tdIpD3iNLFJ7r1+Mrv6UiikbIGPOJ63j1eQiREBG6p5+KzSaTuF3oKAsZVujjrsX+8qkOi1WznJrhHTTBIjHJr4BUn+XAYdLbmSqy0MxgOcAYzSZIxPpTVF7VmZVLC74HYuBApxjPoac/WKuGRhZrGoEurqSLJA3ggH2+NN61W0sFI6uUXeDBR1ziZmmBV8hN9QbqtBsNhZztrRQXRBnk9G6QyBgnlVbpzEySznjGqIMrt8m96zO2geyVYfzIOy1tdCnTrptvxHHxqf1R7Ev6KSO6HNGOV+256WDJHFDvcnvQJaew5tWvykuWDo+qI6aIoQpyqYdnpR65d1Be5tEAJ9nv+NCs6z0qyx3F+GCfiBJ+mpx94ASrz1QhcI7sfJKaGKMk4LYoiTQ0PI6OvUJZ3Op3HNCet07f80JJdGBRE7qM5JXHFHiuqCymlue7okRbr/WzKnjsRnHICf+2Rdj2NuWc/cyLxSM1o0IzXN0v2onp24dkKp+gcnFIbPUp0erXjGcunPRE0E17Pi1i3i3Ixs4o86GRWXNLO2DgZ6AmYOAmC3sYMy0U1CII8UZNRxQJjEmoz7aLEaCgRvMQeKF7gxlU/CQZqe5zMOoMgX2+Va0HCt5ZK7In2z51WQdN+hevQOiVJ4mJMGDKcgU4LGBCO0orRb3Nf9hjD6Tq9XCvDiEU4vRUxGh7lTE1l46YFiSNJ1RRneIkUM/i5KmwGMeAkZTmiuT7GdN8/ho+DuKOSYGUzr99HtCpe+OtVDMuiZReP9oy4E6voO/YkEI6D1obnHaav1NrOGKeMVYiYtmorjUEtmvtcE9FzDhmz3a7aoXGLqw30NE6yBhRdyGxvHnAVocsuMgSVIxcGwLTSZUfhhojt4r4gVhER2xOe43q0GOsJulL7KWLaUQQFoAWgMdYR2j8huDhIBB7FNdu2b2U2pC1cx8M5mkQTUVuOXJpmvshMVqmzTcs1XX9DxHaH4x68dkUkiC2flmW8VWHJvC5CDyr9CAudCbUinZb4LM+yTB4kgitFyTCBCLlaBJvNoYLShiQiwgczS1a0y+J7bUXdFi400oog7rTTtpWI0LpESxIRj6bayZOjmpz29ZJDWnbm6kXimjNN11a87n0PEsHVRN+3isjWG0BxapPuDNfvBfm7l5i5mUHZ1GI0rjjqJRm1fKu7EySiV0xxlzPtDsGNQHrrplR7JnB3AH0me+ve9xART+2usyrcp6F3RQqVCyTC1Jx/h28M2/cULmh7ZNP9Ce4XpB5EEdFOPdURMjC4F0KvEuGivt7MKmfFYtDHhag1kRN1pHYFsRV6WYGiBYFYEynqnF2ijsS4V2I0SKoq6bUdtTeuJqJvQSJCrSb319P2GyJl3uaMezhFeW4dqWtf21X9tFoTxa96IJF6s8CFiBQ0yBMRiJZKBa2QIZH15qltIu49IivBXS9y+lPgeaSO3O4Q0eXElXuHR1rM/iGIBMLekUNzAnJ7ne9oHUkYmt2qnKldfNahOlLuI7LCTSe4Fqfl/wBEaLfCeqtVZOu9lAeJNOsI7k4RQ7I920S26kikiIT7iKA3F+1m6OJEElpRD7VoIzSPH1BHCqj4qh+SU3dvHdGWeCD2EKGKozz1bpDcYiO8NBGJ9dbe7BeYasfr7DpS0BcosFMK2bZljWZ+Ch4aObQpDn4mzh4iLdrHh7+UEVTUgbw8kduRo22pEm7oQzfr7DrSwj2Ko7wsOzgQoUckehnudAh9qaTd69PeOBjRJqQmEdmj9Kqkg2hG+PGFidCuIr41TxRjJQHv5Ow6orYU4eYPHIYod6uMaGiCdaOM1L5TwVfeHiKWP2dqXyrUJWWCL0ykhZtZnK1EJe6GYbmUQ8ajvg4sRhCmiOCVIjJlnCERqb7P6bJ52Ne3xauI9gqXtLsGR4cem8cYsSICF+skW4GaPHC4q7Y9hvCxqz00yMPyOxOZ0aLEdkgKAZ0qtkL8ocNaPfiFxjt+1enkyhImEBbSfuQF7qjshr4cQxC95zgYgddHPZDMuoCru/AtSIq+nYRp5pvFC5kFEwCy7OmtQwV83FMf45LJka8RH9H/A0cc5+x9I0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data:image/png;base64,iVBORw0KGgoAAAANSUhEUgAAAREAAAC5CAMAAAA4cvuLAAAA1VBMVEX///8FSYwbl50dHRsAAAAaGhgOlZsZGRfI1OKbztECUJEMDAgSEg/5+fkXFxV/nsA2oabR6uvw8PAAQIhmZmWioqEFBQDe3t4zMzF8fHvl5eVEREODg4MrKymQkI/T09NpaWjAwMB2dnVZWVjIyMesrKsjIyGZmZgqKijDw8I/Pz7Y2NhXV1apqagyMjCJiYgAPIZNTUubsMt+vsE2b6Rtur7i8PFtjrWp1tjJ5OWzw9hVfKrc5e+Ixch9mbwzZJxJqq+hudLS3ekkWJVPdaUANYS33d7atgkOAAARRklEQVR4nO2dC3ubuLaGSRGlu5JoDwPYxjYYDLbjG+POzO7sTs50pmfv/f9/0llrSfhCfEub1I2j7+nTEBl0eZGWli5WLOsHkHzz6xvL+sdv/7x0Rn4Uvfl4c4NEXr//X8ME5L97+9PNWyLy6vVfv186OxeX/+Htzzc3NZFXr1+//5e8dJ4uqk9/II8NEWDy6pd/XTpXl9Pdv29+umkQQSYv1Zzc/fmT5rFLBJn8/gKbjvzw+eebm/1EgMlv/710Br+3Pn2+2VaTCFSTl+WdvPnj55vjRLDbeTnm5O7Ptz/dnCQCTN7/40WYE/nuHo8DRF6GdyI/ff75Ho9DRJDJb1funbz54+Z+BTlC5Nq9k7sDPI4RISZX2nTuPhzicZwIMPnrv9fI5O9fD/I4RQS9k/+5dP4fWfLNr/sM6rlEyMRelTn58vFI/TiLCHknV8NEvvu/E0DOIYJMrmM+yf/7sEF9GBFoOn9dgXfy6d+neZxLBJn88sxN7N3HMyrIA4hg03nO3sndu/+cxeMhRGg+6ZmaWPnh85k8HkaEPLZLF+6r9O6oB/ItRKDpPEtr8u7sGvJgIq8MEUPEEDFEDBFDBGWINGWINGWINGWINGWINGWINGWINGWINGWINGWINGWINGWINGWINGWINGWINGWINGWINGWINGWINGWINGWINGWINGWINGWINGWINGWINGWINGWINGWINGWINGWINGWINGWINGWINGWINGWINGWINGWINGWINGWINGWINGWINGWINPX3f56MyOv3z/KbevLNsZMCvoHI69e/Pduvc34697uLDyACPJ5lk9G6+7DniJ5vIvJcv8e5kX/wFJavIfL61TUc9vTl42MRuZoTfA6c5vRQIld1ypM8ZU5OE8GTwC5djEfV3b5T0B5A5BrPsr13cuADiFyNAWnozeevI3LFp07Kvw+d73T0PLSrPpn07s+Hn5l37afX7j+15uC5is/6RJpz9emPs8/efPXcTy06U/6nm6Y52UfkOk62OlPyQ+OEtH1n+F6hB3JMX/48TuSaTsg7U/LLkbPAr+0UxXP1aTPHtkPkCk/aPFf/XA8Ad/6mwHWexnqm7j6qvyuw/XcnXpwBaUid/Lz+2yTvf3nhPCw9n6SIXNWc0LfI//BW/Y2jZz+p/Hi6e/fFsn6/hknlx5Okf0ZGRkZGRkZGRkZGRkZGRkZGRkZGRkZGRkZGRudJZmVZSkvC/7dPuNTmYzLZ7BtigAgyn7KbPX4+/SFjrB3TddxmzG1ZPoR040dPSacXTpiSUx1OAz/PdwvbwrCOCsN83lqxDZE8fj79QNieLn/c9ZxJDERsb/VEROIhc20lh7WLQ7fZrs07DSKRY0c9FTaFfAKRvutOnpjIlEU21hHOnoiInHNg4XEuPPgp2oeaju3cJwJP8poI5JPqSGQ/LRF/XCUJtM9eUoX+o6eESphtu+5qkA9WiIQPD5iBE0Qwn/Dmxkkyfvx8bhN5ek0925mEmFrcAzg2O5DwCSJPqu9KBFo+lEpdyy73BAv33/hjELkNBoNA2boMLvMWXITBIEhk1mbLATZ5PxuM2GSQWSncMNQRYJg97aQ6swk8MrbisMtZu2rYidbEscVAV/SyvRrOF+papvnUY/3VWD+ARHpWWrWZvVqo+3eItBbDCRPTvFg3mtZitWRsMu2s/Ya4DJacLad5tr7JL4cjNuomqU51CKVotXKHzct9RBZMCJZR4JgJ3kc4HSZYELrCdhnkXQacO7bLeZLhvSpdCHNtx4u8SiUcwCN50WWe43isne0QkVBHbJGrDMlZ7Psq+63c5R7EDFDCmojohCOMRLB53CAix0smMFHu0XsjvBDiOK7HWUdVeMgChNgYMtBNIB2qx9gkUTnAUpQrBom4+4iU0LBrIoCgjfnucNvpT6AYbh8sWc4cKBDnnjeFICLSWjHqOyAhrirNQNjOsi0EF9irRLvtcYBdDe+vesV29fenANoR3MOoFpqIPXEwKTQ2w10issJgVwBDhy8pgQJCXA6JYr7IkUmXkA8MAcvFVwrISOi8uixRRMAHaEPW7Sh5ABEbCAJKaNVjjMANevlSoE+BRGQeAaNurzeFxJRRACJQOmdQBYiEVTtEZg4+CS+XsVU501QoEq8f9FaY436qiTiinVdzKLsDPe02EcyHzafBfAQfcvIT4El3WoVh1QcAVIgggneJIV0gQznzuxj9qsqXCKnURKBEfMRY6yFEoI9Mi14JbxIywKC7k+nU00RShkDg6XQO0Ux9TcQdgXftJ0gr2CFiLYTQ/plgS13lC7Au3vTWx/7HUa8PiXht+DjOsRiLbSK+gA9Zr+XHGeaDjyEIXrRNpiCLGJvi7RDCKKQAB7c/pqSxxUKcKVQuMfRrIv1Fusi3OvHTRNy2ur3A0s/p8pZpItAKHE7WMJ04jlNqIqrqz6BtieEuEet26nHttbp8Sckl64SlM2p3K02Ek7nJRrpOr4lgFeHKxUc/1oPsxVB+d9DCsNtU0kdL1/bmM7zOVIgPeXXVcCVjqt8nIlR/dtrwSSJ1D7nJOPkVRARMjKe9rK5n0+sFIu4yraO+RwTGkb12xDxiIhx4Zf5KR4bl0Z0HEPFWdJkum0TmmDldy3PMX6Gqr2DdXpbWL1uFtPMs1Zashe9H1VgfcGGpyI7wZod+BpFbdSddx1vX8JNMU6cHqiDn9OaQyPQIEcxcMV4xgsIHKn/ucvcO26mrQQwF2SGCpReBLjhWVjbGPtGm0QFbDisFi4wNVEM2WanONoXKBrYG85r3qXMnIl63mbvTfc2oWFNw+prIOCIiMTVETsJuCF2NgVCN9AARqV+JX+JbxBbpQ5fstu8T6e0nggG8Hhe3sAVh2VZc2SdXcKeiRpJHKgTMOFUNJIKeQ53XoSKyNnSttMjWL/J8Iq4mUvENEcHWmsZHiciiDKu1KwojbXDp04NEOmcQmSGRDqY1ntdN0dFda7gVArekCIhv5bVBZDUdMXKnY+jfag/tJBGbaW9vLtatRgzStWbyKBGai5mkNZ8cI88sf4Iegb7DP0nE7261GrKRys75aTJlDK2266hP/VnS1SFQGKwjvDPb5LVBxHMdQSaRDM58Hbsi0uN7iGRk4+myVfc1aFnnUhdG/TzWahIsVe2h4LvAyCU6LtpAgQ84xEp/hIg1BAdjpLEO8VEwHNKPMQJZVNgP82IdYhXVFIFnUFBvXfxYIdsh0gZ/z8VoqZemUKqBlN0YrP99IjH5AfhLPBSb3ldb3tvlPA/TE0QyB5K11TuVFfXsUMQQEo5UwuB38+UJItT7qsERGlbsk7J81dcdAEYGRLJ83tevF6wBEqHet0+eQmmvqrDVIILdljdNyt7SresdGgWCjyXZQ4RcS7ddleMV2azaQ/Nw3geGPILj2Oe4ZW1jzO4gLMuxooo2oIAcO5MqhvEjV13HUSI+jiVYkIKlwAqBiYYwXtGJYlNkPmCAENV/QxncCZQhRF9vGKM/J7yINYm0PBdHHdTKxESFTdBjZv02o2HDPSJW2vaoP2OeN6q9eDQuHpsOGeaXIj9KpMD0HLLFCET06Ub0dJxIhQnyyo8RgWrtaHtej2J8fEcwJs0HmA+GTRsn6wQb5oMRvMeIGrsKWs3R3kbYNneIyAS7IOUm1QPUEOHDK3TFYLSPCFgST5nu+bB2quJuhI4A2fHR7CQRK7Q9ey3RVymDxa0z4wmq/EeJyITVkUBWKKlihMMNGF1CPBHWA6vV3YTwJfkoqc3rvEbEfYcIRsthaAhVfVlsBUEA5+OZ4BFWNLB0PPI288MZ1B/OozzGAS6rS8PpKbZS1i5gXGfTp8tdIpD3iNLFJ7r1+Mrv6UiikbIGPOJ63j1eQiREBG6p5+KzSaTuF3oKAsZVujjrsX+8qkOi1WznJrhHTTBIjHJr4BUn+XAYdLbmSqy0MxgOcAYzSZIxPpTVF7VmZVLC74HYuBApxjPoac/WKuGRhZrGoEurqSLJA3ggH2+NN61W0sFI6uUXeDBR1ziZmmBV8hN9QbqtBsNhZztrRQXRBnk9G6QyBgnlVbpzEySznjGqIMrt8m96zO2geyVYfzIOy1tdCnTrptvxHHxqf1R7Ev6KSO6HNGOV+256WDJHFDvcnvQJaew5tWvykuWDo+qI6aIoQpyqYdnpR65d1Be5tEAJ9nv+NCs6z0qyx3F+GCfiBJ+mpx94ASrz1QhcI7sfJKaGKMk4LYoiTQ0PI6OvUJZ3Op3HNCet07f80JJdGBRE7qM5JXHFHiuqCymlue7okRbr/WzKnjsRnHICf+2Rdj2NuWc/cyLxSM1o0IzXN0v2onp24dkKp+gcnFIbPUp0erXjGcunPRE0E17Pi1i3i3Ixs4o86GRWXNLO2DgZ6AmYOAmC3sYMy0U1CII8UZNRxQJjEmoz7aLEaCgRvMQeKF7gxlU/CQZqe5zMOoMgX2+Va0HCt5ZK7In2z51WQdN+hevQOiVJ4mJMGDKcgU4LGBCO0orRb3Nf9hjD6Tq9XCvDiEU4vRUxGh7lTE1l46YFiSNJ1RRneIkUM/i5KmwGMeAkZTmiuT7GdN8/ho+DuKOSYGUzr99HtCpe+OtVDMuiZReP9oy4E6voO/YkEI6D1obnHaav1NrOGKeMVYiYtmorjUEtmvtcE9FzDhmz3a7aoXGLqw30NE6yBhRdyGxvHnAVocsuMgSVIxcGwLTSZUfhhojt4r4gVhER2xOe43q0GOsJulL7KWLaUQQFoAWgMdYR2j8huDhIBB7FNdu2b2U2pC1cx8M5mkQTUVuOXJpmvshMVqmzTcs1XX9DxHaH4x68dkUkiC2flmW8VWHJvC5CDyr9CAudCbUinZb4LM+yTB4kgitFyTCBCLlaBJvNoYLShiQiwgczS1a0y+J7bUXdFi400oog7rTTtpWI0LpESxIRj6bayZOjmpz29ZJDWnbm6kXimjNN11a87n0PEsHVRN+3isjWG0BxapPuDNfvBfm7l5i5mUHZ1GI0rjjqJRm1fKu7EySiV0xxlzPtDsGNQHrrplR7JnB3AH0me+ve9xART+2usyrcp6F3RQqVCyTC1Jx/h28M2/cULmh7ZNP9Ce4XpB5EEdFOPdURMjC4F0KvEuGivt7MKmfFYtDHhag1kRN1pHYFsRV6WYGiBYFYEynqnF2ijsS4V2I0SKoq6bUdtTeuJqJvQSJCrSb319P2GyJl3uaMezhFeW4dqWtf21X9tFoTxa96IJF6s8CFiBQ0yBMRiJZKBa2QIZH15qltIu49IivBXS9y+lPgeaSO3O4Q0eXElXuHR1rM/iGIBMLekUNzAnJ7ne9oHUkYmt2qnKldfNahOlLuI7LCTSe4Fqfl/wBEaLfCeqtVZOu9lAeJNOsI7k4RQ7I920S26kikiIT7iKA3F+1m6OJEElpRD7VoIzSPH1BHCqj4qh+SU3dvHdGWeCD2EKGKozz1bpDcYiO8NBGJ9dbe7BeYasfr7DpS0BcosFMK2bZljWZ+Ch4aObQpDn4mzh4iLdrHh7+UEVTUgbw8kduRo22pEm7oQzfr7DrSwj2Ko7wsOzgQoUckehnudAh9qaTd69PeOBjRJqQmEdmj9Kqkg2hG+PGFidCuIr41TxRjJQHv5Ow6orYU4eYPHIYod6uMaGiCdaOM1L5TwVfeHiKWP2dqXyrUJWWCL0ykhZtZnK1EJe6GYbmUQ8ajvg4sRhCmiOCVIjJlnCERqb7P6bJ52Ne3xauI9gqXtLsGR4cem8cYsSICF+skW4GaPHC4q7Y9hvCxqz00yMPyOxOZ0aLEdkgKAZ0qtkL8ocNaPfiFxjt+1enkyhImEBbSfuQF7qjshr4cQxC95zgYgddHPZDMuoCru/AtSIq+nYRp5pvFC5kFEwCy7OmtQwV83FMf45LJka8RH9H/A0cc5+x9I0CY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0" y="4437111"/>
            <a:ext cx="2600325" cy="1762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46430"/>
            <a:ext cx="2595612" cy="22604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5" y="1759070"/>
            <a:ext cx="2726060" cy="66048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0" r="41277" b="85431"/>
          <a:stretch/>
        </p:blipFill>
        <p:spPr>
          <a:xfrm>
            <a:off x="5555877" y="1180609"/>
            <a:ext cx="1656184" cy="1156921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>
            <a:off x="4860032" y="1052736"/>
            <a:ext cx="1008112" cy="5699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88" y="3933056"/>
            <a:ext cx="1453896" cy="241401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5842">
            <a:off x="6575855" y="3868908"/>
            <a:ext cx="909383" cy="862099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9576">
            <a:off x="5767411" y="5009384"/>
            <a:ext cx="1989828" cy="139507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90" y="3801061"/>
            <a:ext cx="1960501" cy="157961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35" y="5097201"/>
            <a:ext cx="1858854" cy="14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2340" y="487477"/>
            <a:ext cx="9144000" cy="6364627"/>
            <a:chOff x="0" y="277932"/>
            <a:chExt cx="9144000" cy="6364627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4005"/>
              <a:ext cx="9144000" cy="338554"/>
              <a:chOff x="0" y="6325491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85863" y="6325491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277932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251520" y="336982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33847" y="228970"/>
            <a:ext cx="5256584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 smtClean="0"/>
              <a:t>Układy mieszające</a:t>
            </a:r>
            <a:endParaRPr lang="pl-PL" sz="3200" i="1" dirty="0"/>
          </a:p>
        </p:txBody>
      </p:sp>
      <p:pic>
        <p:nvPicPr>
          <p:cNvPr id="18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196752"/>
            <a:ext cx="211084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/>
        </p:blipFill>
        <p:spPr bwMode="auto">
          <a:xfrm>
            <a:off x="6571354" y="3837964"/>
            <a:ext cx="2545038" cy="273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1379" y="910337"/>
            <a:ext cx="6776885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altLang="pl-PL" sz="1400" dirty="0">
              <a:latin typeface="Calibri" pitchFamily="32" charset="0"/>
            </a:endParaRPr>
          </a:p>
          <a:p>
            <a:r>
              <a:rPr lang="pl-PL" altLang="pl-PL" sz="2000" b="1" dirty="0">
                <a:latin typeface="Calibri" pitchFamily="32" charset="0"/>
              </a:rPr>
              <a:t>Układ mieszający z pompą elektroniczną 86.36.00 i 86.36.01</a:t>
            </a:r>
          </a:p>
          <a:p>
            <a:r>
              <a:rPr lang="pl-PL" altLang="pl-PL" sz="1600" dirty="0">
                <a:latin typeface="Calibri" pitchFamily="32" charset="0"/>
              </a:rPr>
              <a:t>Układ mieszający z energooszczędną pompą elektroniczną i mieszającym zaworem trójdrogowym stanowi kompletny zestaw do montażu na rozdzielaczu ogrzewania płaszczyznowego. Moduł elektronicznej regulacji wydajności pompy umożliwia: ustawienie stałej wysokości podnoszenia Hs </a:t>
            </a:r>
            <a:r>
              <a:rPr lang="pl-PL" altLang="pl-PL" sz="1600" dirty="0" err="1">
                <a:latin typeface="Calibri" pitchFamily="32" charset="0"/>
              </a:rPr>
              <a:t>Δp</a:t>
            </a:r>
            <a:r>
              <a:rPr lang="pl-PL" altLang="pl-PL" sz="1600" dirty="0">
                <a:latin typeface="Calibri" pitchFamily="32" charset="0"/>
              </a:rPr>
              <a:t>-c, ustawienie wysokości podnoszenia Hs zmiennej w zakresie od 0,5Hs do Hs </a:t>
            </a:r>
            <a:r>
              <a:rPr lang="pl-PL" altLang="pl-PL" sz="1600" dirty="0" err="1">
                <a:latin typeface="Calibri" pitchFamily="32" charset="0"/>
              </a:rPr>
              <a:t>Δp</a:t>
            </a:r>
            <a:r>
              <a:rPr lang="pl-PL" altLang="pl-PL" sz="1600" dirty="0">
                <a:latin typeface="Calibri" pitchFamily="32" charset="0"/>
              </a:rPr>
              <a:t>-v, odpowietrzenie pompy</a:t>
            </a:r>
          </a:p>
          <a:p>
            <a:r>
              <a:rPr lang="pl-PL" altLang="pl-PL" sz="1600" dirty="0">
                <a:latin typeface="Calibri" pitchFamily="32" charset="0"/>
              </a:rPr>
              <a:t>Zakres regulacji temp. 35-60°C lub 20-43°C</a:t>
            </a:r>
          </a:p>
          <a:p>
            <a:r>
              <a:rPr lang="pl-PL" altLang="pl-PL" sz="1600" dirty="0">
                <a:latin typeface="Calibri" pitchFamily="32" charset="0"/>
              </a:rPr>
              <a:t>Max ciśnienie 6 bar</a:t>
            </a:r>
          </a:p>
          <a:p>
            <a:r>
              <a:rPr lang="pl-PL" altLang="pl-PL" sz="1600" dirty="0">
                <a:latin typeface="Calibri" pitchFamily="32" charset="0"/>
              </a:rPr>
              <a:t>Max temp. 95⁰C</a:t>
            </a:r>
          </a:p>
          <a:p>
            <a:endParaRPr lang="pl-PL" altLang="pl-PL" sz="700" dirty="0">
              <a:latin typeface="Calibri" pitchFamily="32" charset="0"/>
            </a:endParaRPr>
          </a:p>
          <a:p>
            <a:r>
              <a:rPr lang="pl-PL" altLang="pl-PL" sz="2000" b="1" dirty="0">
                <a:latin typeface="Calibri" pitchFamily="32" charset="0"/>
              </a:rPr>
              <a:t>Układ mieszający z by-passem i pompą elektroniczną </a:t>
            </a:r>
          </a:p>
          <a:p>
            <a:r>
              <a:rPr lang="pl-PL" altLang="pl-PL" sz="2000" b="1" dirty="0">
                <a:latin typeface="Calibri" pitchFamily="32" charset="0"/>
              </a:rPr>
              <a:t>86.38.00 i 86.38.01</a:t>
            </a:r>
          </a:p>
          <a:p>
            <a:r>
              <a:rPr lang="pl-PL" altLang="pl-PL" sz="1600" dirty="0">
                <a:latin typeface="Calibri" pitchFamily="32" charset="0"/>
              </a:rPr>
              <a:t>By-pass wyposażony w zawór upustowy z możliwością płynnej regulacji ciśnienia otwarcia od 0,1 do 0,5 bar stanowi zabezpieczenie dla pompy w sytuacji gdy zamknięte są wszystkie pętle grzewcze. Układ mieszający z by-passem zalecany jest do montażu </a:t>
            </a:r>
            <a:r>
              <a:rPr lang="pl-PL" altLang="pl-PL" sz="1600" dirty="0" smtClean="0">
                <a:latin typeface="Calibri" pitchFamily="32" charset="0"/>
              </a:rPr>
              <a:t>w </a:t>
            </a:r>
            <a:r>
              <a:rPr lang="pl-PL" altLang="pl-PL" sz="1600" dirty="0">
                <a:latin typeface="Calibri" pitchFamily="32" charset="0"/>
              </a:rPr>
              <a:t>rozdzielaczach wyposażonych w siłowniki termoelektryczne </a:t>
            </a:r>
            <a:endParaRPr lang="pl-PL" altLang="pl-PL" sz="1600" dirty="0" smtClean="0">
              <a:latin typeface="Calibri" pitchFamily="32" charset="0"/>
            </a:endParaRPr>
          </a:p>
          <a:p>
            <a:r>
              <a:rPr lang="pl-PL" altLang="pl-PL" sz="1600" dirty="0" smtClean="0">
                <a:latin typeface="Calibri" pitchFamily="32" charset="0"/>
              </a:rPr>
              <a:t>Zakres </a:t>
            </a:r>
            <a:r>
              <a:rPr lang="pl-PL" altLang="pl-PL" sz="1600" dirty="0">
                <a:latin typeface="Calibri" pitchFamily="32" charset="0"/>
              </a:rPr>
              <a:t>regulacji temp. 35-60°C lub 20-43°C</a:t>
            </a:r>
          </a:p>
          <a:p>
            <a:r>
              <a:rPr lang="pl-PL" altLang="pl-PL" sz="1600" dirty="0">
                <a:latin typeface="Calibri" pitchFamily="32" charset="0"/>
              </a:rPr>
              <a:t>Max ciśnienie 6 bar</a:t>
            </a:r>
          </a:p>
          <a:p>
            <a:r>
              <a:rPr lang="pl-PL" altLang="pl-PL" sz="1600" dirty="0">
                <a:latin typeface="Calibri" pitchFamily="32" charset="0"/>
              </a:rPr>
              <a:t>Max temp. 95⁰</a:t>
            </a:r>
            <a:r>
              <a:rPr lang="pl-PL" altLang="pl-PL" sz="1600" dirty="0" smtClean="0">
                <a:latin typeface="Calibri" pitchFamily="32" charset="0"/>
              </a:rPr>
              <a:t>C</a:t>
            </a:r>
            <a:endParaRPr lang="pl-PL" altLang="pl-PL" sz="1600" dirty="0"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87477"/>
            <a:ext cx="9144000" cy="6364627"/>
            <a:chOff x="0" y="277932"/>
            <a:chExt cx="9144000" cy="6364627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4005"/>
              <a:ext cx="9144000" cy="338554"/>
              <a:chOff x="0" y="6325491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85863" y="6325491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277932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251520" y="336982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33847" y="228970"/>
            <a:ext cx="5256584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 smtClean="0"/>
              <a:t>Układy mieszające</a:t>
            </a:r>
            <a:endParaRPr lang="pl-PL" sz="3200" i="1" dirty="0"/>
          </a:p>
        </p:txBody>
      </p:sp>
      <p:sp>
        <p:nvSpPr>
          <p:cNvPr id="2" name="Prostokąt 1"/>
          <p:cNvSpPr/>
          <p:nvPr/>
        </p:nvSpPr>
        <p:spPr>
          <a:xfrm>
            <a:off x="298593" y="1268760"/>
            <a:ext cx="5040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000" b="1" dirty="0" smtClean="0">
                <a:latin typeface="Calibri" pitchFamily="32" charset="0"/>
              </a:rPr>
              <a:t>Układ </a:t>
            </a:r>
            <a:r>
              <a:rPr lang="pl-PL" altLang="pl-PL" sz="2000" b="1" dirty="0">
                <a:latin typeface="Calibri" pitchFamily="32" charset="0"/>
              </a:rPr>
              <a:t>mieszający z </a:t>
            </a:r>
            <a:r>
              <a:rPr lang="pl-PL" altLang="pl-PL" sz="2000" b="1" dirty="0" smtClean="0">
                <a:latin typeface="Calibri" pitchFamily="32" charset="0"/>
              </a:rPr>
              <a:t>zaworem obrotowym 86.39.00 </a:t>
            </a:r>
            <a:endParaRPr lang="pl-PL" altLang="pl-PL" sz="2000" b="1" dirty="0">
              <a:latin typeface="Calibri" pitchFamily="32" charset="0"/>
            </a:endParaRPr>
          </a:p>
          <a:p>
            <a:r>
              <a:rPr lang="pl-PL" altLang="pl-PL" sz="1600" dirty="0">
                <a:latin typeface="Calibri" pitchFamily="32" charset="0"/>
              </a:rPr>
              <a:t>Układ mieszający z energooszczędną pompą elektroniczną i mieszającym zaworem obrotowym stanowi kompletny zestaw do montażu na rozdzielaczu ogrzewania płaszczyznowego. Po połączeniu układu z siłownikiem  elektrycznym i regulatorem pogodowym możliwe jest sterowanie temperaturą czynnika zasilającego pętle grzewcze zależnie od temperatury zewnętrznej.  Moduł elektronicznej regulacji wydajności pompy umożliwia: ustawienie stałej wysokości podnoszenia Hs </a:t>
            </a:r>
            <a:r>
              <a:rPr lang="pl-PL" altLang="pl-PL" sz="1600" dirty="0" err="1">
                <a:latin typeface="Calibri" pitchFamily="32" charset="0"/>
              </a:rPr>
              <a:t>Δp</a:t>
            </a:r>
            <a:r>
              <a:rPr lang="pl-PL" altLang="pl-PL" sz="1600" dirty="0">
                <a:latin typeface="Calibri" pitchFamily="32" charset="0"/>
              </a:rPr>
              <a:t>-c, ustawienie wysokości podnoszenia Hs zmiennej w zakresie od 0,5Hs do Hs </a:t>
            </a:r>
            <a:r>
              <a:rPr lang="pl-PL" altLang="pl-PL" sz="1600" dirty="0" err="1">
                <a:latin typeface="Calibri" pitchFamily="32" charset="0"/>
              </a:rPr>
              <a:t>Δp</a:t>
            </a:r>
            <a:r>
              <a:rPr lang="pl-PL" altLang="pl-PL" sz="1600" dirty="0">
                <a:latin typeface="Calibri" pitchFamily="32" charset="0"/>
              </a:rPr>
              <a:t>-v, ustawienie stałej prędkości obrotowej, odpowietrzenie pompy. </a:t>
            </a:r>
            <a:endParaRPr lang="pl-PL" altLang="pl-PL" sz="1600" dirty="0" smtClean="0">
              <a:latin typeface="Calibri" pitchFamily="32" charset="0"/>
            </a:endParaRPr>
          </a:p>
          <a:p>
            <a:pPr lvl="0"/>
            <a:r>
              <a:rPr lang="pl-PL" sz="1600" dirty="0" smtClean="0"/>
              <a:t>Obrotowy </a:t>
            </a:r>
            <a:r>
              <a:rPr lang="pl-PL" sz="1600" dirty="0"/>
              <a:t>zawór mieszający </a:t>
            </a:r>
            <a:r>
              <a:rPr lang="pl-PL" sz="1600" dirty="0" err="1" smtClean="0"/>
              <a:t>Kvs</a:t>
            </a:r>
            <a:r>
              <a:rPr lang="pl-PL" sz="1600" dirty="0" smtClean="0"/>
              <a:t>=4,6m3/h przystosowany </a:t>
            </a:r>
            <a:r>
              <a:rPr lang="pl-PL" sz="1600" dirty="0"/>
              <a:t>do montażu siłownika elektrycznego 3-punktowego nr kat. 86.39.01 lub proporcjonalnego 0-10V nr kat. 86.39.02</a:t>
            </a:r>
          </a:p>
          <a:p>
            <a:pPr lvl="0"/>
            <a:r>
              <a:rPr lang="pl-PL" sz="1600" dirty="0" smtClean="0"/>
              <a:t>Maksymalne </a:t>
            </a:r>
            <a:r>
              <a:rPr lang="pl-PL" sz="1600" dirty="0"/>
              <a:t>ciśnienie robocze 0,6 </a:t>
            </a:r>
            <a:r>
              <a:rPr lang="pl-PL" sz="1600" dirty="0" err="1"/>
              <a:t>MPa</a:t>
            </a:r>
            <a:r>
              <a:rPr lang="pl-PL" sz="1600" dirty="0"/>
              <a:t> ( 6 bar)</a:t>
            </a:r>
          </a:p>
          <a:p>
            <a:pPr lvl="0"/>
            <a:r>
              <a:rPr lang="pl-PL" sz="1600" dirty="0"/>
              <a:t>Maksymalna temperatura medium zasilającego układ 95 </a:t>
            </a:r>
            <a:r>
              <a:rPr lang="pl-PL" sz="1600" baseline="30000" dirty="0" err="1" smtClean="0"/>
              <a:t>o</a:t>
            </a:r>
            <a:r>
              <a:rPr lang="pl-PL" sz="1600" dirty="0" err="1" smtClean="0"/>
              <a:t>C</a:t>
            </a:r>
            <a:endParaRPr lang="pl-PL" sz="1600" dirty="0"/>
          </a:p>
        </p:txBody>
      </p:sp>
      <p:pic>
        <p:nvPicPr>
          <p:cNvPr id="21" name="Obraz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"/>
          <a:stretch/>
        </p:blipFill>
        <p:spPr bwMode="auto">
          <a:xfrm>
            <a:off x="5940152" y="892287"/>
            <a:ext cx="2808312" cy="3746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az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15233"/>
            <a:ext cx="2721352" cy="2054154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3635981" y="812588"/>
            <a:ext cx="1872037" cy="476634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400" b="1" u="sng" dirty="0">
                <a:ln w="11430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Nowość</a:t>
            </a:r>
          </a:p>
        </p:txBody>
      </p:sp>
    </p:spTree>
    <p:extLst>
      <p:ext uri="{BB962C8B-B14F-4D97-AF65-F5344CB8AC3E}">
        <p14:creationId xmlns:p14="http://schemas.microsoft.com/office/powerpoint/2010/main" val="36256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2340" y="487477"/>
            <a:ext cx="9144000" cy="6379983"/>
            <a:chOff x="0" y="277932"/>
            <a:chExt cx="9144000" cy="6379983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19361"/>
              <a:ext cx="9144000" cy="338554"/>
              <a:chOff x="0" y="6340847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546139" y="6340847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277932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251520" y="336982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33847" y="228970"/>
            <a:ext cx="5256584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Moduł mieszający</a:t>
            </a:r>
          </a:p>
        </p:txBody>
      </p:sp>
      <p:sp>
        <p:nvSpPr>
          <p:cNvPr id="2" name="Prostokąt 1"/>
          <p:cNvSpPr/>
          <p:nvPr/>
        </p:nvSpPr>
        <p:spPr>
          <a:xfrm>
            <a:off x="259331" y="1196752"/>
            <a:ext cx="86788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600" b="1" dirty="0"/>
              <a:t>Moduł mieszający z pompą elektroniczną </a:t>
            </a:r>
            <a:r>
              <a:rPr lang="pl-PL" altLang="pl-PL" sz="1600" b="1" dirty="0" smtClean="0"/>
              <a:t>86.40.00 i 86.40.01</a:t>
            </a:r>
            <a:endParaRPr lang="pl-PL" altLang="pl-PL" sz="1600" b="1" dirty="0"/>
          </a:p>
          <a:p>
            <a:r>
              <a:rPr lang="pl-PL" altLang="pl-PL" sz="1600" dirty="0" smtClean="0">
                <a:latin typeface="Calibri" pitchFamily="32" charset="0"/>
              </a:rPr>
              <a:t>Moduł </a:t>
            </a:r>
            <a:r>
              <a:rPr lang="pl-PL" altLang="pl-PL" sz="1600" dirty="0">
                <a:latin typeface="Calibri" pitchFamily="32" charset="0"/>
              </a:rPr>
              <a:t>mieszający z energooszczędną pompą elektroniczną i mieszającym zaworem trójdrogowym przystosowany jest do montażu między rozdzielaczem ogrzewania grzejnikowego a rozdzielaczem ogrzewania płaszczyznowego. Dzięki takiemu rozwiązaniu zestaw składający się z rozdzielacza grzejnikowego, modułu mieszającego i rozdzielacza ogrzewania płaszczyznowego wymaga tylko jednego zasilania i powrotu od strony kotła.</a:t>
            </a:r>
          </a:p>
          <a:p>
            <a:r>
              <a:rPr lang="pl-PL" altLang="pl-PL" sz="1600" dirty="0">
                <a:latin typeface="Calibri" pitchFamily="32" charset="0"/>
              </a:rPr>
              <a:t>Maksymalne obciążenie cieplne całego zestawu 15,5 kW</a:t>
            </a:r>
          </a:p>
          <a:p>
            <a:r>
              <a:rPr lang="pl-PL" altLang="pl-PL" sz="1600" dirty="0">
                <a:latin typeface="Calibri" pitchFamily="32" charset="0"/>
              </a:rPr>
              <a:t>Minimalna różnica temperatur na zasilaniu ogrzewania grzejnikowego i płaszczyznowego </a:t>
            </a:r>
            <a:r>
              <a:rPr lang="pl-PL" altLang="pl-PL" sz="1600" dirty="0" err="1">
                <a:latin typeface="Calibri" pitchFamily="32" charset="0"/>
              </a:rPr>
              <a:t>Δt</a:t>
            </a:r>
            <a:r>
              <a:rPr lang="pl-PL" altLang="pl-PL" sz="1600" baseline="-25000" dirty="0" err="1">
                <a:latin typeface="Calibri" pitchFamily="32" charset="0"/>
              </a:rPr>
              <a:t>z</a:t>
            </a:r>
            <a:r>
              <a:rPr lang="pl-PL" altLang="pl-PL" sz="1600" dirty="0">
                <a:latin typeface="Calibri" pitchFamily="32" charset="0"/>
              </a:rPr>
              <a:t>= 15K.</a:t>
            </a:r>
          </a:p>
          <a:p>
            <a:r>
              <a:rPr lang="pl-PL" altLang="pl-PL" sz="1600" dirty="0">
                <a:latin typeface="Calibri" pitchFamily="32" charset="0"/>
              </a:rPr>
              <a:t>Zakres regulacji temp. </a:t>
            </a:r>
            <a:r>
              <a:rPr lang="pl-PL" altLang="pl-PL" sz="1600" dirty="0" smtClean="0">
                <a:latin typeface="Calibri" pitchFamily="32" charset="0"/>
              </a:rPr>
              <a:t>35-60°C </a:t>
            </a:r>
            <a:r>
              <a:rPr lang="pl-PL" altLang="pl-PL" sz="1600" dirty="0">
                <a:latin typeface="Calibri" pitchFamily="32" charset="0"/>
              </a:rPr>
              <a:t>lub 20-50°C</a:t>
            </a:r>
          </a:p>
          <a:p>
            <a:r>
              <a:rPr lang="pl-PL" altLang="pl-PL" sz="1600" dirty="0">
                <a:latin typeface="Calibri" pitchFamily="32" charset="0"/>
              </a:rPr>
              <a:t>Max ciśnienie 6 bar</a:t>
            </a:r>
          </a:p>
          <a:p>
            <a:r>
              <a:rPr lang="pl-PL" altLang="pl-PL" sz="1600" dirty="0">
                <a:latin typeface="Calibri" pitchFamily="32" charset="0"/>
              </a:rPr>
              <a:t>Max temp. 95⁰C</a:t>
            </a:r>
          </a:p>
        </p:txBody>
      </p:sp>
      <p:pic>
        <p:nvPicPr>
          <p:cNvPr id="22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r="-2983"/>
          <a:stretch>
            <a:fillRect/>
          </a:stretch>
        </p:blipFill>
        <p:spPr bwMode="auto">
          <a:xfrm>
            <a:off x="29954" y="4293096"/>
            <a:ext cx="2379213" cy="185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"/>
          <a:stretch>
            <a:fillRect/>
          </a:stretch>
        </p:blipFill>
        <p:spPr bwMode="auto">
          <a:xfrm>
            <a:off x="2288334" y="3501008"/>
            <a:ext cx="685324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87477"/>
            <a:ext cx="9144000" cy="6186245"/>
            <a:chOff x="-2340" y="277932"/>
            <a:chExt cx="9144000" cy="6186245"/>
          </a:xfrm>
        </p:grpSpPr>
        <p:grpSp>
          <p:nvGrpSpPr>
            <p:cNvPr id="10" name="Grupa 8"/>
            <p:cNvGrpSpPr/>
            <p:nvPr/>
          </p:nvGrpSpPr>
          <p:grpSpPr>
            <a:xfrm>
              <a:off x="-2340" y="6125623"/>
              <a:ext cx="9144000" cy="338554"/>
              <a:chOff x="-2340" y="6147109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2340" y="6230919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19648" y="6147109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277932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251520" y="336982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33847" y="228970"/>
            <a:ext cx="5256584" cy="936104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Osprzęt renomowanych producentów</a:t>
            </a:r>
            <a:endParaRPr lang="pl-PL" sz="2400" i="1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38131" y="773928"/>
            <a:ext cx="4751387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pl-PL" altLang="pl-PL" dirty="0" smtClean="0">
                <a:solidFill>
                  <a:schemeClr val="tx1"/>
                </a:solidFill>
                <a:latin typeface="Calibri" pitchFamily="32" charset="0"/>
              </a:rPr>
              <a:t>Pompy</a:t>
            </a: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r>
              <a:rPr lang="pl-PL" altLang="pl-PL" dirty="0" smtClean="0">
                <a:solidFill>
                  <a:schemeClr val="tx1"/>
                </a:solidFill>
                <a:latin typeface="Calibri" pitchFamily="32" charset="0"/>
              </a:rPr>
              <a:t>Zawory mieszające  i upustowe</a:t>
            </a: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  <a:p>
            <a:endParaRPr lang="pl-PL" altLang="pl-PL" dirty="0">
              <a:solidFill>
                <a:schemeClr val="tx1"/>
              </a:solidFill>
              <a:latin typeface="Calibri" pitchFamily="3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89992"/>
            <a:ext cx="2568342" cy="22140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2" y="1730188"/>
            <a:ext cx="1872208" cy="8125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6" y="4077072"/>
            <a:ext cx="2507006" cy="4396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1999109" cy="19991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32" y="3933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3271"/>
            <a:chOff x="0" y="449288"/>
            <a:chExt cx="9144000" cy="6193271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4005"/>
              <a:ext cx="9144000" cy="338554"/>
              <a:chOff x="0" y="6325491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585863" y="6325491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 smtClean="0"/>
              <a:t>Dopuszczenia</a:t>
            </a:r>
            <a:endParaRPr lang="pl-PL" sz="4000" i="1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388843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l-PL" altLang="pl-PL" sz="2000" dirty="0">
                <a:latin typeface="Calibri" pitchFamily="32" charset="0"/>
              </a:rPr>
              <a:t>Aktualne Deklaracje Zgodności, Aprobaty Techniczne oraz </a:t>
            </a:r>
            <a:r>
              <a:rPr lang="pl-PL" altLang="pl-PL" sz="2000" dirty="0" smtClean="0">
                <a:latin typeface="Calibri" pitchFamily="32" charset="0"/>
              </a:rPr>
              <a:t>Atesty Higieniczne </a:t>
            </a:r>
            <a:r>
              <a:rPr lang="pl-PL" altLang="pl-PL" sz="2000" dirty="0">
                <a:latin typeface="Calibri" pitchFamily="32" charset="0"/>
              </a:rPr>
              <a:t>dostępne są na stronie internetowej </a:t>
            </a:r>
            <a:r>
              <a:rPr lang="pl-PL" altLang="pl-PL" sz="2000" u="sng" dirty="0">
                <a:solidFill>
                  <a:schemeClr val="tx2">
                    <a:lumMod val="75000"/>
                  </a:schemeClr>
                </a:solidFill>
                <a:latin typeface="Calibri" pitchFamily="32" charset="0"/>
              </a:rPr>
              <a:t>www.kisan.pl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500" dirty="0"/>
          </a:p>
          <a:p>
            <a:endParaRPr lang="pl-PL" sz="1400" dirty="0"/>
          </a:p>
        </p:txBody>
      </p:sp>
      <p:pic>
        <p:nvPicPr>
          <p:cNvPr id="18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" y="2708920"/>
            <a:ext cx="2295302" cy="314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9100"/>
            <a:ext cx="2339801" cy="3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29241"/>
            <a:ext cx="2222528" cy="306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8217"/>
            <a:ext cx="2192984" cy="31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240314" cy="308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6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2" name="Prostokąt 1"/>
          <p:cNvSpPr/>
          <p:nvPr/>
        </p:nvSpPr>
        <p:spPr>
          <a:xfrm>
            <a:off x="668160" y="2708920"/>
            <a:ext cx="7812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Podstawowy wymóg</a:t>
            </a:r>
          </a:p>
          <a:p>
            <a:pPr algn="ctr">
              <a:defRPr/>
            </a:pPr>
            <a:endParaRPr lang="pl-PL" altLang="pl-PL" sz="2800" dirty="0">
              <a:latin typeface="Calibri" pitchFamily="32" charset="0"/>
            </a:endParaRPr>
          </a:p>
          <a:p>
            <a:pPr algn="ctr">
              <a:defRPr/>
            </a:pPr>
            <a:r>
              <a:rPr lang="pl-PL" altLang="pl-PL" sz="2800" dirty="0">
                <a:latin typeface="Calibri" pitchFamily="32" charset="0"/>
              </a:rPr>
              <a:t>Wszystkie operacje montażowe należy wykonywać </a:t>
            </a:r>
            <a:r>
              <a:rPr lang="pl-PL" altLang="pl-PL" sz="2800" dirty="0" smtClean="0">
                <a:latin typeface="Calibri" pitchFamily="32" charset="0"/>
              </a:rPr>
              <a:t/>
            </a:r>
            <a:br>
              <a:rPr lang="pl-PL" altLang="pl-PL" sz="2800" dirty="0" smtClean="0">
                <a:latin typeface="Calibri" pitchFamily="32" charset="0"/>
              </a:rPr>
            </a:br>
            <a:r>
              <a:rPr lang="pl-PL" altLang="pl-PL" sz="2800" dirty="0" smtClean="0">
                <a:latin typeface="Calibri" pitchFamily="32" charset="0"/>
              </a:rPr>
              <a:t>w </a:t>
            </a:r>
            <a:r>
              <a:rPr lang="pl-PL" altLang="pl-PL" sz="2800" dirty="0">
                <a:latin typeface="Calibri" pitchFamily="32" charset="0"/>
              </a:rPr>
              <a:t>temperaturze powyżej</a:t>
            </a:r>
            <a:r>
              <a:rPr lang="pl-PL" altLang="pl-PL" sz="2800" dirty="0">
                <a:solidFill>
                  <a:srgbClr val="0000FF"/>
                </a:solidFill>
                <a:latin typeface="Calibri" pitchFamily="32" charset="0"/>
              </a:rPr>
              <a:t> +5⁰C</a:t>
            </a:r>
            <a:r>
              <a:rPr lang="pl-PL" altLang="pl-PL" dirty="0">
                <a:latin typeface="Calibri" pitchFamily="3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9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4" name="Prostokąt 3"/>
          <p:cNvSpPr/>
          <p:nvPr/>
        </p:nvSpPr>
        <p:spPr>
          <a:xfrm>
            <a:off x="485975" y="587596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dirty="0">
                <a:latin typeface="Calibri" pitchFamily="32" charset="0"/>
              </a:rPr>
              <a:t>Gięcie rury w rękach.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166" y="2060848"/>
            <a:ext cx="4824537" cy="3827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9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Budowa - </a:t>
            </a:r>
            <a:r>
              <a:rPr lang="pl-PL" sz="4000" i="1" dirty="0" smtClean="0"/>
              <a:t>rury</a:t>
            </a:r>
            <a:endParaRPr lang="pl-PL" sz="40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24176" y="2163602"/>
            <a:ext cx="2736304" cy="2057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590550">
              <a:lnSpc>
                <a:spcPct val="90000"/>
              </a:lnSpc>
              <a:spcBef>
                <a:spcPts val="5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Calibri" pitchFamily="32" charset="0"/>
              </a:rPr>
              <a:t>aluminium</a:t>
            </a:r>
          </a:p>
          <a:p>
            <a:pPr marL="609600" indent="-590550">
              <a:lnSpc>
                <a:spcPct val="90000"/>
              </a:lnSpc>
              <a:spcBef>
                <a:spcPts val="5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Calibri" pitchFamily="32" charset="0"/>
              </a:rPr>
              <a:t>zgrzewane</a:t>
            </a:r>
          </a:p>
          <a:p>
            <a:pPr marL="609600" indent="-590550">
              <a:lnSpc>
                <a:spcPct val="90000"/>
              </a:lnSpc>
              <a:spcBef>
                <a:spcPts val="5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Calibri" pitchFamily="32" charset="0"/>
              </a:rPr>
              <a:t>ultradźwiękami</a:t>
            </a:r>
          </a:p>
          <a:p>
            <a:pPr marL="609600" indent="-590550">
              <a:lnSpc>
                <a:spcPct val="90000"/>
              </a:lnSpc>
              <a:spcBef>
                <a:spcPts val="5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Calibri" pitchFamily="32" charset="0"/>
              </a:rPr>
              <a:t>na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latin typeface="Calibri" pitchFamily="32" charset="0"/>
              </a:rPr>
              <a:t>zakładkę</a:t>
            </a:r>
            <a:endParaRPr lang="pl-PL" sz="3200" dirty="0">
              <a:solidFill>
                <a:schemeClr val="accent1">
                  <a:lumMod val="50000"/>
                </a:schemeClr>
              </a:solidFill>
              <a:latin typeface="Calibri" pitchFamily="32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7774" y="2996951"/>
            <a:ext cx="5885794" cy="33195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4176" y="2204864"/>
            <a:ext cx="77152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			klej 		</a:t>
            </a:r>
            <a:r>
              <a:rPr lang="pl-PL" dirty="0"/>
              <a:t> </a:t>
            </a:r>
            <a:r>
              <a:rPr lang="pl-PL" dirty="0" smtClean="0"/>
              <a:t>      PE polietylen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4800" dirty="0" smtClean="0"/>
          </a:p>
          <a:p>
            <a:pPr marL="0" indent="0">
              <a:buNone/>
            </a:pPr>
            <a:r>
              <a:rPr lang="pl-PL" dirty="0" smtClean="0"/>
              <a:t>klej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dirty="0" smtClean="0"/>
              <a:t>PE polietylen</a:t>
            </a:r>
            <a:endParaRPr lang="pl-P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95" y="4531196"/>
            <a:ext cx="3700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1398212" y="4221088"/>
            <a:ext cx="5118004" cy="271215"/>
          </a:xfrm>
          <a:prstGeom prst="line">
            <a:avLst/>
          </a:prstGeom>
          <a:noFill/>
          <a:ln w="180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 flipV="1">
            <a:off x="4067944" y="2708918"/>
            <a:ext cx="3096344" cy="1152130"/>
          </a:xfrm>
          <a:prstGeom prst="line">
            <a:avLst/>
          </a:prstGeom>
          <a:noFill/>
          <a:ln w="180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H="1" flipV="1">
            <a:off x="7092280" y="2794207"/>
            <a:ext cx="664270" cy="817563"/>
          </a:xfrm>
          <a:prstGeom prst="line">
            <a:avLst/>
          </a:prstGeom>
          <a:noFill/>
          <a:ln w="180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275856" y="3202987"/>
            <a:ext cx="3528391" cy="874083"/>
          </a:xfrm>
          <a:prstGeom prst="line">
            <a:avLst/>
          </a:prstGeom>
          <a:noFill/>
          <a:ln w="180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8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4" name="Prostokąt 3"/>
          <p:cNvSpPr/>
          <p:nvPr/>
        </p:nvSpPr>
        <p:spPr>
          <a:xfrm>
            <a:off x="485975" y="587596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dirty="0">
                <a:latin typeface="Calibri" pitchFamily="32" charset="0"/>
              </a:rPr>
              <a:t>Gięcie rury za pomocą sprężyny wewnętrznej.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640" y="2011397"/>
            <a:ext cx="4821590" cy="38663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51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4" name="Prostokąt 3"/>
          <p:cNvSpPr/>
          <p:nvPr/>
        </p:nvSpPr>
        <p:spPr>
          <a:xfrm>
            <a:off x="485975" y="587596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dirty="0">
                <a:latin typeface="Calibri" pitchFamily="32" charset="0"/>
              </a:rPr>
              <a:t>Cięcie za pomocą nożyc (pistoletowe).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654" y="1994737"/>
            <a:ext cx="4991561" cy="3866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48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4" name="Prostokąt 3"/>
          <p:cNvSpPr/>
          <p:nvPr/>
        </p:nvSpPr>
        <p:spPr>
          <a:xfrm>
            <a:off x="0" y="58759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 dirty="0">
                <a:latin typeface="Calibri" pitchFamily="32" charset="0"/>
              </a:rPr>
              <a:t>Kalibrowanie </a:t>
            </a:r>
            <a:r>
              <a:rPr lang="pl-PL" sz="2400" b="1" dirty="0" smtClean="0">
                <a:latin typeface="Calibri" pitchFamily="32" charset="0"/>
              </a:rPr>
              <a:t>rury. </a:t>
            </a:r>
            <a:r>
              <a:rPr lang="pl-PL" sz="2400" dirty="0" smtClean="0">
                <a:latin typeface="Calibri" pitchFamily="32" charset="0"/>
              </a:rPr>
              <a:t>Nie </a:t>
            </a:r>
            <a:r>
              <a:rPr lang="pl-PL" sz="2400" dirty="0">
                <a:latin typeface="Calibri" pitchFamily="32" charset="0"/>
              </a:rPr>
              <a:t>jest wymagane dla złączek typu </a:t>
            </a:r>
            <a:r>
              <a:rPr lang="pl-PL" sz="2400" dirty="0" err="1">
                <a:latin typeface="Calibri" pitchFamily="32" charset="0"/>
              </a:rPr>
              <a:t>Kisan</a:t>
            </a:r>
            <a:r>
              <a:rPr lang="pl-PL" sz="2400" dirty="0">
                <a:latin typeface="Calibri" pitchFamily="32" charset="0"/>
              </a:rPr>
              <a:t> WL i WLT.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499" y="1984379"/>
            <a:ext cx="4885872" cy="3866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44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4" name="Prostokąt 3"/>
          <p:cNvSpPr/>
          <p:nvPr/>
        </p:nvSpPr>
        <p:spPr>
          <a:xfrm>
            <a:off x="0" y="5875965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 dirty="0">
                <a:latin typeface="Calibri" pitchFamily="32" charset="0"/>
              </a:rPr>
              <a:t>Zwilżanie </a:t>
            </a:r>
            <a:r>
              <a:rPr lang="pl-PL" sz="2400" b="1" dirty="0" smtClean="0">
                <a:latin typeface="Calibri" pitchFamily="32" charset="0"/>
              </a:rPr>
              <a:t>złączki. </a:t>
            </a:r>
            <a:r>
              <a:rPr lang="pl-PL" sz="2400" dirty="0" smtClean="0">
                <a:latin typeface="Calibri" pitchFamily="32" charset="0"/>
              </a:rPr>
              <a:t>Nie </a:t>
            </a:r>
            <a:r>
              <a:rPr lang="pl-PL" sz="2400" dirty="0">
                <a:latin typeface="Calibri" pitchFamily="32" charset="0"/>
              </a:rPr>
              <a:t>jest wymagane dla złączek typu </a:t>
            </a:r>
            <a:r>
              <a:rPr lang="pl-PL" sz="2400" dirty="0" err="1">
                <a:latin typeface="Calibri" pitchFamily="32" charset="0"/>
              </a:rPr>
              <a:t>Kisan</a:t>
            </a:r>
            <a:r>
              <a:rPr lang="pl-PL" sz="2400" dirty="0">
                <a:latin typeface="Calibri" pitchFamily="32" charset="0"/>
              </a:rPr>
              <a:t> WL i WLT</a:t>
            </a:r>
            <a:r>
              <a:rPr lang="pl-PL" sz="2800" dirty="0">
                <a:latin typeface="Calibri" pitchFamily="32" charset="0"/>
              </a:rPr>
              <a:t>.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76560"/>
            <a:ext cx="4706731" cy="3840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73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4" name="Prostokąt 3"/>
          <p:cNvSpPr/>
          <p:nvPr/>
        </p:nvSpPr>
        <p:spPr>
          <a:xfrm>
            <a:off x="0" y="5875965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latin typeface="Calibri" pitchFamily="32" charset="0"/>
              </a:rPr>
              <a:t>Montaż korpusu i nakrętki złączki </a:t>
            </a:r>
            <a:r>
              <a:rPr lang="pl-PL" b="1" dirty="0" err="1" smtClean="0">
                <a:latin typeface="Calibri" pitchFamily="32" charset="0"/>
              </a:rPr>
              <a:t>Vestol</a:t>
            </a:r>
            <a:r>
              <a:rPr lang="pl-PL" b="1" dirty="0" smtClean="0">
                <a:latin typeface="Calibri" pitchFamily="32" charset="0"/>
              </a:rPr>
              <a:t>. </a:t>
            </a:r>
            <a:r>
              <a:rPr lang="pl-PL" dirty="0" smtClean="0">
                <a:latin typeface="Calibri" pitchFamily="32" charset="0"/>
              </a:rPr>
              <a:t>Lub </a:t>
            </a:r>
            <a:r>
              <a:rPr lang="pl-PL" dirty="0">
                <a:latin typeface="Calibri" pitchFamily="32" charset="0"/>
              </a:rPr>
              <a:t>przeciętego pierścienia złączki </a:t>
            </a:r>
            <a:r>
              <a:rPr lang="pl-PL" dirty="0" err="1">
                <a:latin typeface="Calibri" pitchFamily="32" charset="0"/>
              </a:rPr>
              <a:t>Vestol</a:t>
            </a:r>
            <a:r>
              <a:rPr lang="pl-PL" dirty="0">
                <a:latin typeface="Calibri" pitchFamily="32" charset="0"/>
              </a:rPr>
              <a:t> ZBK i G3/4</a:t>
            </a:r>
            <a:r>
              <a:rPr lang="pl-PL" sz="2000" dirty="0">
                <a:latin typeface="Calibri" pitchFamily="32" charset="0"/>
              </a:rPr>
              <a:t>.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6147" y="1976646"/>
            <a:ext cx="4922188" cy="3828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63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4" name="Prostokąt 3"/>
          <p:cNvSpPr/>
          <p:nvPr/>
        </p:nvSpPr>
        <p:spPr>
          <a:xfrm>
            <a:off x="0" y="5875965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>
                <a:solidFill>
                  <a:srgbClr val="000000"/>
                </a:solidFill>
                <a:latin typeface="Calibri" pitchFamily="32" charset="0"/>
              </a:rPr>
              <a:t>Zaciskanie złączki za pomocą kluczy.</a:t>
            </a:r>
          </a:p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latin typeface="Calibri" pitchFamily="32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95723"/>
            <a:ext cx="4896544" cy="3782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90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634411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4" name="Prostokąt 3"/>
          <p:cNvSpPr/>
          <p:nvPr/>
        </p:nvSpPr>
        <p:spPr>
          <a:xfrm>
            <a:off x="0" y="583707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>
                <a:solidFill>
                  <a:srgbClr val="000000"/>
                </a:solidFill>
                <a:latin typeface="Calibri" pitchFamily="32" charset="0"/>
              </a:rPr>
              <a:t>Zaprasowywanie za pomocą praski </a:t>
            </a:r>
            <a:r>
              <a:rPr lang="pl-PL" sz="2000" dirty="0" smtClean="0">
                <a:solidFill>
                  <a:srgbClr val="000000"/>
                </a:solidFill>
                <a:latin typeface="Calibri" pitchFamily="32" charset="0"/>
              </a:rPr>
              <a:t>ręcznej. 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Tylko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szczeki typu KI dla złączek WM i WT.</a:t>
            </a:r>
          </a:p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Szczęki KI i TH dla WL i WLT (KD).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745" y="1995723"/>
            <a:ext cx="4824536" cy="3775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8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634411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Autofit/>
          </a:bodyPr>
          <a:lstStyle/>
          <a:p>
            <a:pPr algn="l"/>
            <a:r>
              <a:rPr lang="pl-PL" sz="3200" i="1" dirty="0"/>
              <a:t>Montaż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251520" y="2276872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00" dirty="0"/>
          </a:p>
          <a:p>
            <a:endParaRPr lang="pl-PL" sz="1400" i="1" dirty="0"/>
          </a:p>
        </p:txBody>
      </p:sp>
      <p:sp>
        <p:nvSpPr>
          <p:cNvPr id="4" name="Prostokąt 3"/>
          <p:cNvSpPr/>
          <p:nvPr/>
        </p:nvSpPr>
        <p:spPr>
          <a:xfrm>
            <a:off x="0" y="58370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>
                <a:solidFill>
                  <a:srgbClr val="000000"/>
                </a:solidFill>
                <a:latin typeface="Calibri" pitchFamily="32" charset="0"/>
              </a:rPr>
              <a:t>Zaprasowywanie za pomocą praski </a:t>
            </a:r>
            <a:r>
              <a:rPr lang="pl-PL" dirty="0" smtClean="0">
                <a:solidFill>
                  <a:srgbClr val="000000"/>
                </a:solidFill>
                <a:latin typeface="Calibri" pitchFamily="32" charset="0"/>
              </a:rPr>
              <a:t>elektrycznej.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Tylko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szczeki typu KI dla złączek WM i WT.</a:t>
            </a:r>
          </a:p>
          <a:p>
            <a:pPr indent="-33337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Szczęki KI i TH dla WL i WLT (KD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). Szczęka U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lub TH dla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Calibri" pitchFamily="32" charset="0"/>
              </a:rPr>
              <a:t>złączek WR.</a:t>
            </a:r>
            <a:endParaRPr lang="pl-PL" b="1" dirty="0">
              <a:solidFill>
                <a:schemeClr val="accent2">
                  <a:lumMod val="50000"/>
                </a:schemeClr>
              </a:solidFill>
              <a:latin typeface="Calibri" pitchFamily="32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269" y="1982899"/>
            <a:ext cx="4781461" cy="3780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94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4149080"/>
            <a:ext cx="9144000" cy="1772108"/>
            <a:chOff x="0" y="4149080"/>
            <a:chExt cx="9144000" cy="177210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149080"/>
              <a:ext cx="9144000" cy="2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5229200"/>
              <a:ext cx="5112568" cy="691988"/>
            </a:xfrm>
            <a:prstGeom prst="rect">
              <a:avLst/>
            </a:prstGeom>
            <a:noFill/>
          </p:spPr>
        </p:pic>
      </p:grpSp>
      <p:sp>
        <p:nvSpPr>
          <p:cNvPr id="8" name="pole tekstowe 7"/>
          <p:cNvSpPr txBox="1"/>
          <p:nvPr/>
        </p:nvSpPr>
        <p:spPr>
          <a:xfrm>
            <a:off x="2195736" y="2276872"/>
            <a:ext cx="4785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Dziękujemy za uwagę!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20" descr="s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4057" cy="2448267"/>
          </a:xfrm>
        </p:spPr>
      </p:pic>
      <p:grpSp>
        <p:nvGrpSpPr>
          <p:cNvPr id="23" name="Grupa 22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22" name="Grupa 21"/>
            <p:cNvGrpSpPr/>
            <p:nvPr/>
          </p:nvGrpSpPr>
          <p:grpSpPr>
            <a:xfrm>
              <a:off x="0" y="449288"/>
              <a:ext cx="9144000" cy="6198586"/>
              <a:chOff x="0" y="449288"/>
              <a:chExt cx="9144000" cy="6198586"/>
            </a:xfrm>
          </p:grpSpPr>
          <p:grpSp>
            <p:nvGrpSpPr>
              <p:cNvPr id="9" name="Grupa 8"/>
              <p:cNvGrpSpPr/>
              <p:nvPr/>
            </p:nvGrpSpPr>
            <p:grpSpPr>
              <a:xfrm>
                <a:off x="0" y="6309320"/>
                <a:ext cx="9144000" cy="338554"/>
                <a:chOff x="0" y="6330806"/>
                <a:chExt cx="9144000" cy="338554"/>
              </a:xfrm>
            </p:grpSpPr>
            <p:pic>
              <p:nvPicPr>
                <p:cNvPr id="4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6381328"/>
                  <a:ext cx="9144000" cy="254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pole tekstowe 4"/>
                <p:cNvSpPr txBox="1"/>
                <p:nvPr/>
              </p:nvSpPr>
              <p:spPr>
                <a:xfrm>
                  <a:off x="7452320" y="6330806"/>
                  <a:ext cx="13421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b="1" dirty="0" err="1" smtClean="0">
                      <a:solidFill>
                        <a:schemeClr val="bg1"/>
                      </a:solidFill>
                    </a:rPr>
                    <a:t>www.kisan.pl</a:t>
                  </a:r>
                  <a:endParaRPr lang="pl-PL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8" name="Picture 6" descr="C:\Users\m.sikora\Desktop\kisan_logo_claim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2120" y="449288"/>
                <a:ext cx="3096344" cy="419091"/>
              </a:xfrm>
              <a:prstGeom prst="rect">
                <a:avLst/>
              </a:prstGeom>
              <a:noFill/>
            </p:spPr>
          </p:pic>
        </p:grpSp>
        <p:cxnSp>
          <p:nvCxnSpPr>
            <p:cNvPr id="16" name="Łącznik prosty 15"/>
            <p:cNvCxnSpPr/>
            <p:nvPr/>
          </p:nvCxnSpPr>
          <p:spPr>
            <a:xfrm>
              <a:off x="3635896" y="1268760"/>
              <a:ext cx="0" cy="720080"/>
            </a:xfrm>
            <a:prstGeom prst="line">
              <a:avLst/>
            </a:prstGeom>
            <a:ln w="28575">
              <a:solidFill>
                <a:srgbClr val="FF01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933056"/>
              <a:ext cx="282892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ytuł 27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5112568" cy="99898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Charakterystyka</a:t>
            </a:r>
          </a:p>
        </p:txBody>
      </p:sp>
      <p:sp>
        <p:nvSpPr>
          <p:cNvPr id="29" name="Symbol zastępczy zawartości 28"/>
          <p:cNvSpPr>
            <a:spLocks noGrp="1"/>
          </p:cNvSpPr>
          <p:nvPr>
            <p:ph sz="half" idx="2"/>
          </p:nvPr>
        </p:nvSpPr>
        <p:spPr>
          <a:xfrm>
            <a:off x="4067944" y="2564904"/>
            <a:ext cx="4608512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u="sng" dirty="0"/>
              <a:t>Główne zalety </a:t>
            </a:r>
          </a:p>
          <a:p>
            <a:pPr>
              <a:buNone/>
            </a:pPr>
            <a:endParaRPr lang="pl-PL" sz="1600" dirty="0"/>
          </a:p>
          <a:p>
            <a:pPr marL="182563" indent="176213">
              <a:tabLst>
                <a:tab pos="358775" algn="l"/>
              </a:tabLst>
            </a:pPr>
            <a:r>
              <a:rPr lang="pl-PL" sz="1800" dirty="0"/>
              <a:t>łatwe kształtowanie bez „pamięci kształtu</a:t>
            </a:r>
            <a:r>
              <a:rPr lang="pl-PL" sz="1800" dirty="0" smtClean="0"/>
              <a:t>”</a:t>
            </a:r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176213">
              <a:tabLst>
                <a:tab pos="358775" algn="l"/>
              </a:tabLst>
            </a:pPr>
            <a:r>
              <a:rPr lang="pl-PL" sz="1800" dirty="0"/>
              <a:t> warstwa aluminium daje 100%		</a:t>
            </a:r>
            <a:r>
              <a:rPr lang="pl-PL" sz="1800" dirty="0" err="1" smtClean="0"/>
              <a:t>antydyfuzyjności</a:t>
            </a:r>
            <a:endParaRPr lang="pl-PL" sz="18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176213">
              <a:tabLst>
                <a:tab pos="358775" algn="l"/>
              </a:tabLst>
            </a:pPr>
            <a:r>
              <a:rPr lang="pl-PL" sz="1800" dirty="0"/>
              <a:t> wydłużalność termiczna na poziomie rur 	metalowych </a:t>
            </a:r>
          </a:p>
          <a:p>
            <a:pPr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762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20" descr="s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4057" cy="2448267"/>
          </a:xfrm>
        </p:spPr>
      </p:pic>
      <p:grpSp>
        <p:nvGrpSpPr>
          <p:cNvPr id="23" name="Grupa 22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22" name="Grupa 21"/>
            <p:cNvGrpSpPr/>
            <p:nvPr/>
          </p:nvGrpSpPr>
          <p:grpSpPr>
            <a:xfrm>
              <a:off x="0" y="449288"/>
              <a:ext cx="9144000" cy="6198586"/>
              <a:chOff x="0" y="449288"/>
              <a:chExt cx="9144000" cy="6198586"/>
            </a:xfrm>
          </p:grpSpPr>
          <p:grpSp>
            <p:nvGrpSpPr>
              <p:cNvPr id="9" name="Grupa 8"/>
              <p:cNvGrpSpPr/>
              <p:nvPr/>
            </p:nvGrpSpPr>
            <p:grpSpPr>
              <a:xfrm>
                <a:off x="0" y="6309320"/>
                <a:ext cx="9144000" cy="338554"/>
                <a:chOff x="0" y="6330806"/>
                <a:chExt cx="9144000" cy="338554"/>
              </a:xfrm>
            </p:grpSpPr>
            <p:pic>
              <p:nvPicPr>
                <p:cNvPr id="4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6381328"/>
                  <a:ext cx="9144000" cy="254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pole tekstowe 4"/>
                <p:cNvSpPr txBox="1"/>
                <p:nvPr/>
              </p:nvSpPr>
              <p:spPr>
                <a:xfrm>
                  <a:off x="7452320" y="6330806"/>
                  <a:ext cx="13421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b="1" dirty="0" err="1" smtClean="0">
                      <a:solidFill>
                        <a:schemeClr val="bg1"/>
                      </a:solidFill>
                    </a:rPr>
                    <a:t>www.kisan.pl</a:t>
                  </a:r>
                  <a:endParaRPr lang="pl-PL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8" name="Picture 6" descr="C:\Users\m.sikora\Desktop\kisan_logo_claim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2120" y="449288"/>
                <a:ext cx="3096344" cy="419091"/>
              </a:xfrm>
              <a:prstGeom prst="rect">
                <a:avLst/>
              </a:prstGeom>
              <a:noFill/>
            </p:spPr>
          </p:pic>
        </p:grpSp>
        <p:cxnSp>
          <p:nvCxnSpPr>
            <p:cNvPr id="16" name="Łącznik prosty 15"/>
            <p:cNvCxnSpPr/>
            <p:nvPr/>
          </p:nvCxnSpPr>
          <p:spPr>
            <a:xfrm>
              <a:off x="3635896" y="1268760"/>
              <a:ext cx="0" cy="720080"/>
            </a:xfrm>
            <a:prstGeom prst="line">
              <a:avLst/>
            </a:prstGeom>
            <a:ln w="28575">
              <a:solidFill>
                <a:srgbClr val="FF01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933056"/>
              <a:ext cx="282892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ytuł 27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5112568" cy="99898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Charakterystyka</a:t>
            </a:r>
          </a:p>
        </p:txBody>
      </p:sp>
      <p:sp>
        <p:nvSpPr>
          <p:cNvPr id="29" name="Symbol zastępczy zawartości 28"/>
          <p:cNvSpPr>
            <a:spLocks noGrp="1"/>
          </p:cNvSpPr>
          <p:nvPr>
            <p:ph sz="half" idx="2"/>
          </p:nvPr>
        </p:nvSpPr>
        <p:spPr>
          <a:xfrm>
            <a:off x="3275856" y="2564904"/>
            <a:ext cx="5616624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u="sng" dirty="0" smtClean="0"/>
              <a:t>Gięcie rury</a:t>
            </a:r>
            <a:endParaRPr lang="pl-PL" sz="2400" u="sng" dirty="0"/>
          </a:p>
          <a:p>
            <a:pPr>
              <a:buNone/>
            </a:pPr>
            <a:endParaRPr lang="pl-PL" sz="16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0" indent="0">
              <a:buNone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minimalny promień gięcia = 5 średnic </a:t>
            </a:r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</a:rPr>
              <a:t>zewnętrznych rury</a:t>
            </a:r>
            <a:endParaRPr lang="pl-PL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600" dirty="0" smtClean="0"/>
              <a:t>16x2 – </a:t>
            </a:r>
            <a:r>
              <a:rPr lang="pl-PL" sz="1600" dirty="0" err="1" smtClean="0"/>
              <a:t>R</a:t>
            </a:r>
            <a:r>
              <a:rPr lang="pl-PL" sz="1600" baseline="-25000" dirty="0" err="1" smtClean="0"/>
              <a:t>min</a:t>
            </a:r>
            <a:r>
              <a:rPr lang="pl-PL" sz="1600" dirty="0" smtClean="0"/>
              <a:t>=80mm, 20x2,25 - </a:t>
            </a:r>
            <a:r>
              <a:rPr lang="pl-PL" sz="1600" dirty="0" err="1" smtClean="0"/>
              <a:t>R</a:t>
            </a:r>
            <a:r>
              <a:rPr lang="pl-PL" sz="1600" baseline="-25000" dirty="0" err="1" smtClean="0"/>
              <a:t>min</a:t>
            </a:r>
            <a:r>
              <a:rPr lang="pl-PL" sz="1600" dirty="0" smtClean="0"/>
              <a:t>=100mm</a:t>
            </a:r>
            <a:r>
              <a:rPr lang="pl-PL" sz="1600" dirty="0"/>
              <a:t>, 25x2,5 </a:t>
            </a:r>
            <a:r>
              <a:rPr lang="pl-PL" sz="1600" dirty="0" smtClean="0"/>
              <a:t>- </a:t>
            </a:r>
            <a:r>
              <a:rPr lang="pl-PL" sz="1600" dirty="0" err="1" smtClean="0"/>
              <a:t>R</a:t>
            </a:r>
            <a:r>
              <a:rPr lang="pl-PL" sz="1600" baseline="-25000" dirty="0" err="1" smtClean="0"/>
              <a:t>min</a:t>
            </a:r>
            <a:r>
              <a:rPr lang="pl-PL" sz="1600" dirty="0" smtClean="0"/>
              <a:t>=125mm</a:t>
            </a:r>
            <a:endParaRPr lang="pl-PL" sz="1600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068960"/>
            <a:ext cx="4499967" cy="190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20" descr="s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4057" cy="2448267"/>
          </a:xfrm>
        </p:spPr>
      </p:pic>
      <p:grpSp>
        <p:nvGrpSpPr>
          <p:cNvPr id="23" name="Grupa 22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22" name="Grupa 21"/>
            <p:cNvGrpSpPr/>
            <p:nvPr/>
          </p:nvGrpSpPr>
          <p:grpSpPr>
            <a:xfrm>
              <a:off x="0" y="449288"/>
              <a:ext cx="9144000" cy="6198586"/>
              <a:chOff x="0" y="449288"/>
              <a:chExt cx="9144000" cy="6198586"/>
            </a:xfrm>
          </p:grpSpPr>
          <p:grpSp>
            <p:nvGrpSpPr>
              <p:cNvPr id="9" name="Grupa 8"/>
              <p:cNvGrpSpPr/>
              <p:nvPr/>
            </p:nvGrpSpPr>
            <p:grpSpPr>
              <a:xfrm>
                <a:off x="0" y="6309320"/>
                <a:ext cx="9144000" cy="338554"/>
                <a:chOff x="0" y="6330806"/>
                <a:chExt cx="9144000" cy="338554"/>
              </a:xfrm>
            </p:grpSpPr>
            <p:pic>
              <p:nvPicPr>
                <p:cNvPr id="4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6381328"/>
                  <a:ext cx="9144000" cy="254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pole tekstowe 4"/>
                <p:cNvSpPr txBox="1"/>
                <p:nvPr/>
              </p:nvSpPr>
              <p:spPr>
                <a:xfrm>
                  <a:off x="7452320" y="6330806"/>
                  <a:ext cx="13421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b="1" dirty="0" err="1" smtClean="0">
                      <a:solidFill>
                        <a:schemeClr val="bg1"/>
                      </a:solidFill>
                    </a:rPr>
                    <a:t>www.kisan.pl</a:t>
                  </a:r>
                  <a:endParaRPr lang="pl-PL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8" name="Picture 6" descr="C:\Users\m.sikora\Desktop\kisan_logo_claim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2120" y="449288"/>
                <a:ext cx="3096344" cy="419091"/>
              </a:xfrm>
              <a:prstGeom prst="rect">
                <a:avLst/>
              </a:prstGeom>
              <a:noFill/>
            </p:spPr>
          </p:pic>
        </p:grpSp>
        <p:cxnSp>
          <p:nvCxnSpPr>
            <p:cNvPr id="16" name="Łącznik prosty 15"/>
            <p:cNvCxnSpPr/>
            <p:nvPr/>
          </p:nvCxnSpPr>
          <p:spPr>
            <a:xfrm>
              <a:off x="3635896" y="1268760"/>
              <a:ext cx="0" cy="720080"/>
            </a:xfrm>
            <a:prstGeom prst="line">
              <a:avLst/>
            </a:prstGeom>
            <a:ln w="28575">
              <a:solidFill>
                <a:srgbClr val="FF01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933056"/>
              <a:ext cx="282892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ytuł 27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5112568" cy="99898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Charakterystyka</a:t>
            </a:r>
          </a:p>
        </p:txBody>
      </p:sp>
      <p:sp>
        <p:nvSpPr>
          <p:cNvPr id="29" name="Symbol zastępczy zawartości 28"/>
          <p:cNvSpPr>
            <a:spLocks noGrp="1"/>
          </p:cNvSpPr>
          <p:nvPr>
            <p:ph sz="half" idx="2"/>
          </p:nvPr>
        </p:nvSpPr>
        <p:spPr>
          <a:xfrm>
            <a:off x="3275856" y="2564904"/>
            <a:ext cx="5616624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u="sng" dirty="0" err="1" smtClean="0"/>
              <a:t>Antydyfuzyjność</a:t>
            </a:r>
            <a:endParaRPr lang="pl-PL" sz="2400" u="sng" dirty="0"/>
          </a:p>
          <a:p>
            <a:pPr>
              <a:buNone/>
            </a:pPr>
            <a:endParaRPr lang="pl-PL" sz="16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0" indent="0">
              <a:buNone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Tlen w wodzie instalacyjnej przyśpiesza korozję metalowych elementów instalacji. </a:t>
            </a:r>
            <a:endParaRPr lang="pl-PL" sz="1600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93793"/>
            <a:ext cx="4284265" cy="208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20" descr="s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4057" cy="2448267"/>
          </a:xfrm>
        </p:spPr>
      </p:pic>
      <p:grpSp>
        <p:nvGrpSpPr>
          <p:cNvPr id="23" name="Grupa 22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22" name="Grupa 21"/>
            <p:cNvGrpSpPr/>
            <p:nvPr/>
          </p:nvGrpSpPr>
          <p:grpSpPr>
            <a:xfrm>
              <a:off x="0" y="449288"/>
              <a:ext cx="9144000" cy="6198586"/>
              <a:chOff x="0" y="449288"/>
              <a:chExt cx="9144000" cy="6198586"/>
            </a:xfrm>
          </p:grpSpPr>
          <p:grpSp>
            <p:nvGrpSpPr>
              <p:cNvPr id="9" name="Grupa 8"/>
              <p:cNvGrpSpPr/>
              <p:nvPr/>
            </p:nvGrpSpPr>
            <p:grpSpPr>
              <a:xfrm>
                <a:off x="0" y="6309320"/>
                <a:ext cx="9144000" cy="338554"/>
                <a:chOff x="0" y="6330806"/>
                <a:chExt cx="9144000" cy="338554"/>
              </a:xfrm>
            </p:grpSpPr>
            <p:pic>
              <p:nvPicPr>
                <p:cNvPr id="4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6381328"/>
                  <a:ext cx="9144000" cy="254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pole tekstowe 4"/>
                <p:cNvSpPr txBox="1"/>
                <p:nvPr/>
              </p:nvSpPr>
              <p:spPr>
                <a:xfrm>
                  <a:off x="7452320" y="6330806"/>
                  <a:ext cx="13421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b="1" dirty="0" err="1" smtClean="0">
                      <a:solidFill>
                        <a:schemeClr val="bg1"/>
                      </a:solidFill>
                    </a:rPr>
                    <a:t>www.kisan.pl</a:t>
                  </a:r>
                  <a:endParaRPr lang="pl-PL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8" name="Picture 6" descr="C:\Users\m.sikora\Desktop\kisan_logo_claim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2120" y="449288"/>
                <a:ext cx="3096344" cy="419091"/>
              </a:xfrm>
              <a:prstGeom prst="rect">
                <a:avLst/>
              </a:prstGeom>
              <a:noFill/>
            </p:spPr>
          </p:pic>
        </p:grpSp>
        <p:cxnSp>
          <p:nvCxnSpPr>
            <p:cNvPr id="16" name="Łącznik prosty 15"/>
            <p:cNvCxnSpPr/>
            <p:nvPr/>
          </p:nvCxnSpPr>
          <p:spPr>
            <a:xfrm>
              <a:off x="3635896" y="1268760"/>
              <a:ext cx="0" cy="720080"/>
            </a:xfrm>
            <a:prstGeom prst="line">
              <a:avLst/>
            </a:prstGeom>
            <a:ln w="28575">
              <a:solidFill>
                <a:srgbClr val="FF01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933056"/>
              <a:ext cx="282892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ytuł 27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5112568" cy="99898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Charakterystyka</a:t>
            </a:r>
          </a:p>
        </p:txBody>
      </p:sp>
      <p:sp>
        <p:nvSpPr>
          <p:cNvPr id="29" name="Symbol zastępczy zawartości 28"/>
          <p:cNvSpPr>
            <a:spLocks noGrp="1"/>
          </p:cNvSpPr>
          <p:nvPr>
            <p:ph sz="half" idx="2"/>
          </p:nvPr>
        </p:nvSpPr>
        <p:spPr>
          <a:xfrm>
            <a:off x="3275856" y="2564904"/>
            <a:ext cx="5616624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u="sng" dirty="0" err="1" smtClean="0"/>
              <a:t>Antydyfuzyjność</a:t>
            </a:r>
            <a:endParaRPr lang="pl-PL" sz="2400" u="sng" dirty="0"/>
          </a:p>
          <a:p>
            <a:pPr>
              <a:buNone/>
            </a:pPr>
            <a:endParaRPr lang="pl-PL" sz="16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 smtClean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182563" indent="0">
              <a:buNone/>
              <a:tabLst>
                <a:tab pos="358775" algn="l"/>
              </a:tabLst>
            </a:pPr>
            <a:endParaRPr lang="pl-PL" sz="1000" dirty="0"/>
          </a:p>
          <a:p>
            <a:pPr marL="0" indent="0">
              <a:buNone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Warstwa aluminium zapobiega przenikaniu tlenu do wody instalacyjnej.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93" y="3004964"/>
            <a:ext cx="4233454" cy="211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4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449288"/>
            <a:ext cx="9144000" cy="6198586"/>
            <a:chOff x="0" y="449288"/>
            <a:chExt cx="9144000" cy="6198586"/>
          </a:xfrm>
        </p:grpSpPr>
        <p:grpSp>
          <p:nvGrpSpPr>
            <p:cNvPr id="10" name="Grupa 8"/>
            <p:cNvGrpSpPr/>
            <p:nvPr/>
          </p:nvGrpSpPr>
          <p:grpSpPr>
            <a:xfrm>
              <a:off x="0" y="6309320"/>
              <a:ext cx="9144000" cy="338554"/>
              <a:chOff x="0" y="6330806"/>
              <a:chExt cx="9144000" cy="33855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6381328"/>
                <a:ext cx="9144000" cy="2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7452320" y="6330806"/>
                <a:ext cx="1342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 err="1" smtClean="0">
                    <a:solidFill>
                      <a:schemeClr val="bg1"/>
                    </a:solidFill>
                  </a:rPr>
                  <a:t>www.kisan.pl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6" descr="C:\Users\m.sikora\Desktop\kisan_logo_clai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49288"/>
              <a:ext cx="3096344" cy="419091"/>
            </a:xfrm>
            <a:prstGeom prst="rect">
              <a:avLst/>
            </a:prstGeom>
            <a:noFill/>
          </p:spPr>
        </p:pic>
      </p:grpSp>
      <p:cxnSp>
        <p:nvCxnSpPr>
          <p:cNvPr id="16" name="Łącznik prosty 15"/>
          <p:cNvCxnSpPr/>
          <p:nvPr/>
        </p:nvCxnSpPr>
        <p:spPr>
          <a:xfrm>
            <a:off x="3635896" y="1268760"/>
            <a:ext cx="0" cy="720080"/>
          </a:xfrm>
          <a:prstGeom prst="line">
            <a:avLst/>
          </a:prstGeom>
          <a:ln w="28575">
            <a:solidFill>
              <a:srgbClr val="FF0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23928" y="1268760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/>
              <a:t>             </a:t>
            </a:r>
            <a:endParaRPr lang="pl-PL" sz="4000" i="1" dirty="0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184576" cy="936104"/>
          </a:xfrm>
        </p:spPr>
        <p:txBody>
          <a:bodyPr>
            <a:normAutofit/>
          </a:bodyPr>
          <a:lstStyle/>
          <a:p>
            <a:pPr algn="l"/>
            <a:r>
              <a:rPr lang="pl-PL" sz="4000" i="1" dirty="0"/>
              <a:t>Charakterystyka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755576" y="1974761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/>
              <a:t>Wydłużenia termiczne</a:t>
            </a:r>
          </a:p>
          <a:p>
            <a:pPr marL="0" indent="0">
              <a:buNone/>
            </a:pPr>
            <a:endParaRPr lang="pl-PL" sz="800" u="sng" dirty="0" smtClean="0"/>
          </a:p>
          <a:p>
            <a:pPr marL="0" indent="0">
              <a:buNone/>
            </a:pPr>
            <a:endParaRPr lang="pl-PL" sz="500" dirty="0"/>
          </a:p>
          <a:p>
            <a:endParaRPr lang="pl-PL" sz="1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860032" y="278092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Długość rury L=10m</a:t>
            </a:r>
          </a:p>
          <a:p>
            <a:r>
              <a:rPr lang="pl-PL" dirty="0" smtClean="0"/>
              <a:t>Różnica temperatur </a:t>
            </a:r>
            <a:r>
              <a:rPr lang="el-GR" dirty="0" smtClean="0"/>
              <a:t>Δ</a:t>
            </a:r>
            <a:r>
              <a:rPr lang="pl-PL" dirty="0" smtClean="0"/>
              <a:t>T=50K</a:t>
            </a:r>
            <a:endParaRPr lang="pl-PL" dirty="0"/>
          </a:p>
        </p:txBody>
      </p:sp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441527"/>
              </p:ext>
            </p:extLst>
          </p:nvPr>
        </p:nvGraphicFramePr>
        <p:xfrm>
          <a:off x="-2697" y="2492896"/>
          <a:ext cx="914669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37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1665</Words>
  <Application>Microsoft Office PowerPoint</Application>
  <PresentationFormat>Pokaz na ekranie (4:3)</PresentationFormat>
  <Paragraphs>568</Paragraphs>
  <Slides>48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Motyw pakietu Office</vt:lpstr>
      <vt:lpstr>System Rur Wielowarstwowych</vt:lpstr>
      <vt:lpstr>KISAN sp. z o.o.</vt:lpstr>
      <vt:lpstr>Elementy systemu</vt:lpstr>
      <vt:lpstr>Budowa - rury</vt:lpstr>
      <vt:lpstr>Charakterystyka</vt:lpstr>
      <vt:lpstr>Charakterystyka</vt:lpstr>
      <vt:lpstr>Charakterystyka</vt:lpstr>
      <vt:lpstr>Charakterystyka</vt:lpstr>
      <vt:lpstr>Charakterystyka</vt:lpstr>
      <vt:lpstr>Budowa rur</vt:lpstr>
      <vt:lpstr>Klasyfikacja rur wielowarstwowych  wg. PN-EN ISO 21003:2009</vt:lpstr>
      <vt:lpstr>Asortyment rur</vt:lpstr>
      <vt:lpstr>Rura PE-Xb/AL/PE</vt:lpstr>
      <vt:lpstr>Rura PE-RT/AL/PE</vt:lpstr>
      <vt:lpstr>Rura PE-RT/AL/PE-RT </vt:lpstr>
      <vt:lpstr>Rura PE-Xb/AL/PE w otulinie  i PE-RT/AL/PE-RT w otulinie</vt:lpstr>
      <vt:lpstr>Złączki - typy</vt:lpstr>
      <vt:lpstr>Złączki zintegrowane</vt:lpstr>
      <vt:lpstr>Złączki zintegrowane</vt:lpstr>
      <vt:lpstr>Złączki zintegrowane</vt:lpstr>
      <vt:lpstr>Złączki - typy</vt:lpstr>
      <vt:lpstr>Złączki - typy</vt:lpstr>
      <vt:lpstr>Złączki WL</vt:lpstr>
      <vt:lpstr>Kolana ustalone natynkowe z uszami WL</vt:lpstr>
      <vt:lpstr>Złączka zaprasowywana z gwintem wewnętrznym GW z półśrubunkiem i uszczelką płaską</vt:lpstr>
      <vt:lpstr>Przyłącze grzejnikowe podwójne</vt:lpstr>
      <vt:lpstr>Złączki WR nowa generacja</vt:lpstr>
      <vt:lpstr>Złączki -średnice</vt:lpstr>
      <vt:lpstr>Rozdzielacze ogrzewań grzejnikowych</vt:lpstr>
      <vt:lpstr>Rozdzielacze ogrzewań płaszczyznowych i grzejnikowych</vt:lpstr>
      <vt:lpstr>Rozdzielacze ogrzewań płaszczyznowych i grzejnikowych ze stali nierdzewnej</vt:lpstr>
      <vt:lpstr>Osprzęt wiodących europejskich producentów</vt:lpstr>
      <vt:lpstr>Układy mieszające</vt:lpstr>
      <vt:lpstr>Układy mieszające</vt:lpstr>
      <vt:lpstr>Moduł mieszający</vt:lpstr>
      <vt:lpstr>Osprzęt renomowanych producentów</vt:lpstr>
      <vt:lpstr>Dopuszczenia</vt:lpstr>
      <vt:lpstr>Montaż</vt:lpstr>
      <vt:lpstr>Montaż</vt:lpstr>
      <vt:lpstr>Montaż</vt:lpstr>
      <vt:lpstr>Montaż</vt:lpstr>
      <vt:lpstr>Montaż</vt:lpstr>
      <vt:lpstr>Montaż</vt:lpstr>
      <vt:lpstr>Montaż</vt:lpstr>
      <vt:lpstr>Montaż</vt:lpstr>
      <vt:lpstr>Montaż</vt:lpstr>
      <vt:lpstr>Montaż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m.sikora</dc:creator>
  <cp:lastModifiedBy>Tomasz Bącal</cp:lastModifiedBy>
  <cp:revision>221</cp:revision>
  <dcterms:created xsi:type="dcterms:W3CDTF">2014-06-03T09:46:10Z</dcterms:created>
  <dcterms:modified xsi:type="dcterms:W3CDTF">2021-06-22T04:48:16Z</dcterms:modified>
</cp:coreProperties>
</file>